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23934-325E-4AD5-8D55-5652B27261C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81DC89C-DF30-496F-AD97-FBBFD67F49A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EED9FC9-26C3-4DDB-BB12-419BB5EF708B}"/>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5" name="Footer Placeholder 4">
            <a:extLst>
              <a:ext uri="{FF2B5EF4-FFF2-40B4-BE49-F238E27FC236}">
                <a16:creationId xmlns:a16="http://schemas.microsoft.com/office/drawing/2014/main" id="{35592CBC-C8B1-42C4-A9E0-B5389E507A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087EF7-C432-40B7-A73C-9AB6E151B1E5}"/>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16519723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F10A0-7725-4D03-BFAA-9B5983FA28C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D671580-B0C6-4917-840A-96D9B749390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0D0945-A404-42C9-B376-B466F05731E2}"/>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5" name="Footer Placeholder 4">
            <a:extLst>
              <a:ext uri="{FF2B5EF4-FFF2-40B4-BE49-F238E27FC236}">
                <a16:creationId xmlns:a16="http://schemas.microsoft.com/office/drawing/2014/main" id="{B3E63A44-1186-4669-9D2A-F89B604F41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40F601-9C6B-4B80-BAAC-E14CA68599BA}"/>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109992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C3279-ACFE-4171-87C6-7232222152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E65B1AC-1F74-4404-BD15-D2122464CA2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02DF9D1-B9A7-49A0-97CD-0FF534532EDC}"/>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5" name="Footer Placeholder 4">
            <a:extLst>
              <a:ext uri="{FF2B5EF4-FFF2-40B4-BE49-F238E27FC236}">
                <a16:creationId xmlns:a16="http://schemas.microsoft.com/office/drawing/2014/main" id="{F3B41D5F-1F7E-44B3-BEE9-C5638C03AD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43CCF-9DD7-48FA-B201-F0C10C5D1C20}"/>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20201422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942506-8876-4E87-96BF-038CE5B2635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7231322-1DAB-41FB-B571-6D104A1A60C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0A6354B-B3CB-4CD2-B55F-9AC9C435646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8BBE126-6BE9-45EC-90D7-C4FAF70F9FA4}"/>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6" name="Footer Placeholder 5">
            <a:extLst>
              <a:ext uri="{FF2B5EF4-FFF2-40B4-BE49-F238E27FC236}">
                <a16:creationId xmlns:a16="http://schemas.microsoft.com/office/drawing/2014/main" id="{3664EB16-45D7-4B05-8B19-2CAFB8C499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A1C03E-F016-47EF-BDC1-9EDA35F63226}"/>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37855108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07AEF-A971-46BA-92E2-7DAD1EE6B0B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9D437D5-BCEA-459C-A404-C6BFBC59AD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1F68E9F-353E-4520-9A6E-2A7B03CC006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80A262E-1A4B-4D98-A957-1E5147D01E9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B5C268F-142E-4D58-A0F9-6FD2AF0DCDB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F51D6B7-90CF-4014-964D-E4954E8BFE2C}"/>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8" name="Footer Placeholder 7">
            <a:extLst>
              <a:ext uri="{FF2B5EF4-FFF2-40B4-BE49-F238E27FC236}">
                <a16:creationId xmlns:a16="http://schemas.microsoft.com/office/drawing/2014/main" id="{9C1F72F7-3D89-4C68-AB37-F6267BB0CDF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68EB26F-C070-43E8-A6A3-DD245F226106}"/>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1769274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5A66A-40EE-4E1D-B5AE-BC8C2E666BA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6800414-9BB6-435D-A43A-6F355C37A4B2}"/>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4" name="Footer Placeholder 3">
            <a:extLst>
              <a:ext uri="{FF2B5EF4-FFF2-40B4-BE49-F238E27FC236}">
                <a16:creationId xmlns:a16="http://schemas.microsoft.com/office/drawing/2014/main" id="{94C3AEB5-ACE6-46E3-8097-44F3B28EDC7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B163664-3E00-49A0-A845-A6DFE7861EA4}"/>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1043360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CC2784-D7B7-4DF3-AC91-FF291D71CE5E}"/>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3" name="Footer Placeholder 2">
            <a:extLst>
              <a:ext uri="{FF2B5EF4-FFF2-40B4-BE49-F238E27FC236}">
                <a16:creationId xmlns:a16="http://schemas.microsoft.com/office/drawing/2014/main" id="{416573C5-7A1C-47B4-9D01-C7841375FB3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3B1192E-5A68-41AF-B3C0-D743922CC1F7}"/>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34078420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BAD6D-05BF-4DD6-AECD-079A964307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0BB39AE-A3B9-41F3-BF76-9CC63B8B52B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96711F2-03B4-40B6-8C72-E41CD884A6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0590585-BA63-43E4-A133-52BB0A94E968}"/>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6" name="Footer Placeholder 5">
            <a:extLst>
              <a:ext uri="{FF2B5EF4-FFF2-40B4-BE49-F238E27FC236}">
                <a16:creationId xmlns:a16="http://schemas.microsoft.com/office/drawing/2014/main" id="{D6F1D73B-0F76-4B3D-80CB-83BFEA7E970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715167-206A-48CC-93F4-B65E1B4203FC}"/>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3918750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710E9-0B00-4398-88DA-F8CC549429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5126466-3924-42A2-864D-9371C5D7CCB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9422660-738F-4DBF-B3AF-5C4BD85D0D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93F2CC2-AB62-486A-9349-27659103AFFA}"/>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6" name="Footer Placeholder 5">
            <a:extLst>
              <a:ext uri="{FF2B5EF4-FFF2-40B4-BE49-F238E27FC236}">
                <a16:creationId xmlns:a16="http://schemas.microsoft.com/office/drawing/2014/main" id="{A24C0CAA-311C-42D9-B5E1-8B53942895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DA7DC18-9A12-4A53-B344-33EF0E351C48}"/>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2937543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928D9-2738-470A-A914-8F53D770E86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EC795C-454F-4D2D-8CF0-D2CF4387C40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2BAF515-DE36-4D65-93D3-9D0F95301355}"/>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5" name="Footer Placeholder 4">
            <a:extLst>
              <a:ext uri="{FF2B5EF4-FFF2-40B4-BE49-F238E27FC236}">
                <a16:creationId xmlns:a16="http://schemas.microsoft.com/office/drawing/2014/main" id="{CC534E64-91A5-41BB-AE46-AA179BF340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8C820F-49CA-4C32-A98C-9377C06996EA}"/>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3889173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2398E8-36F8-4F31-A271-347B0D94696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8C8C3DC-5A6A-4EA8-88B7-4E65E44EB3D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05B62E-6ED4-416A-BE47-01038FCB6DAE}"/>
              </a:ext>
            </a:extLst>
          </p:cNvPr>
          <p:cNvSpPr>
            <a:spLocks noGrp="1"/>
          </p:cNvSpPr>
          <p:nvPr>
            <p:ph type="dt" sz="half" idx="10"/>
          </p:nvPr>
        </p:nvSpPr>
        <p:spPr/>
        <p:txBody>
          <a:bodyPr/>
          <a:lstStyle/>
          <a:p>
            <a:fld id="{D3EC69DC-E17B-4C64-AF25-919B40912401}" type="datetimeFigureOut">
              <a:rPr lang="en-GB" smtClean="0"/>
              <a:t>03/06/2026</a:t>
            </a:fld>
            <a:endParaRPr lang="en-GB"/>
          </a:p>
        </p:txBody>
      </p:sp>
      <p:sp>
        <p:nvSpPr>
          <p:cNvPr id="5" name="Footer Placeholder 4">
            <a:extLst>
              <a:ext uri="{FF2B5EF4-FFF2-40B4-BE49-F238E27FC236}">
                <a16:creationId xmlns:a16="http://schemas.microsoft.com/office/drawing/2014/main" id="{E1980255-9C2F-433A-A82B-D0C112B0EC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982C6F-CD94-4DC3-93D0-5566430F2DEC}"/>
              </a:ext>
            </a:extLst>
          </p:cNvPr>
          <p:cNvSpPr>
            <a:spLocks noGrp="1"/>
          </p:cNvSpPr>
          <p:nvPr>
            <p:ph type="sldNum" sz="quarter" idx="12"/>
          </p:nvPr>
        </p:nvSpPr>
        <p:spPr/>
        <p:txBody>
          <a:bodyPr/>
          <a:lstStyle/>
          <a:p>
            <a:fld id="{D7BEC6C9-7D88-4D01-B18F-46A4794C5202}" type="slidenum">
              <a:rPr lang="en-GB" smtClean="0"/>
              <a:t>‹#›</a:t>
            </a:fld>
            <a:endParaRPr lang="en-GB"/>
          </a:p>
        </p:txBody>
      </p:sp>
    </p:spTree>
    <p:extLst>
      <p:ext uri="{BB962C8B-B14F-4D97-AF65-F5344CB8AC3E}">
        <p14:creationId xmlns:p14="http://schemas.microsoft.com/office/powerpoint/2010/main" val="2898461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35CCB70-847D-4F8A-A47F-D68D465CC7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36202B-5277-4259-8B71-A04C2871D2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609DF9-5B43-4E08-B26A-A8E7BDFA81E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EC69DC-E17B-4C64-AF25-919B40912401}" type="datetimeFigureOut">
              <a:rPr lang="en-GB" smtClean="0"/>
              <a:t>03/06/2026</a:t>
            </a:fld>
            <a:endParaRPr lang="en-GB"/>
          </a:p>
        </p:txBody>
      </p:sp>
      <p:sp>
        <p:nvSpPr>
          <p:cNvPr id="5" name="Footer Placeholder 4">
            <a:extLst>
              <a:ext uri="{FF2B5EF4-FFF2-40B4-BE49-F238E27FC236}">
                <a16:creationId xmlns:a16="http://schemas.microsoft.com/office/drawing/2014/main" id="{68D868C1-380D-4533-AECF-DE55454FA59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5F873D0-E0E0-4D19-90E3-5270EC0AFD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BEC6C9-7D88-4D01-B18F-46A4794C5202}" type="slidenum">
              <a:rPr lang="en-GB" smtClean="0"/>
              <a:t>‹#›</a:t>
            </a:fld>
            <a:endParaRPr lang="en-GB"/>
          </a:p>
        </p:txBody>
      </p:sp>
    </p:spTree>
    <p:extLst>
      <p:ext uri="{BB962C8B-B14F-4D97-AF65-F5344CB8AC3E}">
        <p14:creationId xmlns:p14="http://schemas.microsoft.com/office/powerpoint/2010/main" val="15447316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968161E4-759E-40B4-864F-C8B8147D2D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2402" y="2634492"/>
            <a:ext cx="1101880" cy="1135271"/>
          </a:xfrm>
          <a:prstGeom prst="rect">
            <a:avLst/>
          </a:prstGeom>
        </p:spPr>
      </p:pic>
      <p:sp>
        <p:nvSpPr>
          <p:cNvPr id="32" name="TextBox 31">
            <a:extLst>
              <a:ext uri="{FF2B5EF4-FFF2-40B4-BE49-F238E27FC236}">
                <a16:creationId xmlns:a16="http://schemas.microsoft.com/office/drawing/2014/main" id="{FDF09393-12F8-4E96-A8EB-6685B8A30A5D}"/>
              </a:ext>
            </a:extLst>
          </p:cNvPr>
          <p:cNvSpPr txBox="1"/>
          <p:nvPr/>
        </p:nvSpPr>
        <p:spPr>
          <a:xfrm>
            <a:off x="72536" y="96455"/>
            <a:ext cx="3936871" cy="2123658"/>
          </a:xfrm>
          <a:prstGeom prst="rect">
            <a:avLst/>
          </a:prstGeom>
          <a:solidFill>
            <a:schemeClr val="bg1"/>
          </a:solidFill>
          <a:ln w="28575">
            <a:solidFill>
              <a:srgbClr val="00B050"/>
            </a:solidFill>
          </a:ln>
        </p:spPr>
        <p:txBody>
          <a:bodyPr wrap="square" rtlCol="0">
            <a:spAutoFit/>
          </a:bodyPr>
          <a:lstStyle/>
          <a:p>
            <a:r>
              <a:rPr lang="en-GB" sz="1100" b="1" dirty="0">
                <a:solidFill>
                  <a:srgbClr val="00B050"/>
                </a:solidFill>
              </a:rPr>
              <a:t>English</a:t>
            </a:r>
          </a:p>
          <a:p>
            <a:r>
              <a:rPr lang="en-GB" sz="1100" b="1" dirty="0">
                <a:solidFill>
                  <a:srgbClr val="00B050"/>
                </a:solidFill>
              </a:rPr>
              <a:t>During spring 1, we will base our writing around two texts that link to our wider curriculum topic’ The Anglo Saxons’. Our first text is ‘Freedom for Bron’ by NS Blackman. Whilst reading this book we will be writing a diary entry, a formal letter, a recount and a set of instructions. The second text is ‘Anglo Saxon Boy’ by Tony Bradman. Whilst reading this book, we will focus on poetry. We will create our own  Kenning poem and free verse poem. </a:t>
            </a:r>
          </a:p>
          <a:p>
            <a:r>
              <a:rPr lang="en-GB" sz="1100" b="1" dirty="0">
                <a:solidFill>
                  <a:srgbClr val="00B050"/>
                </a:solidFill>
              </a:rPr>
              <a:t>Throughout the half term, within our writing, we will be using  modal verbs, prefixes, suffixes, relative pronouns, relative clauses and cohesive devices. </a:t>
            </a:r>
          </a:p>
        </p:txBody>
      </p:sp>
      <p:sp>
        <p:nvSpPr>
          <p:cNvPr id="33" name="TextBox 32">
            <a:extLst>
              <a:ext uri="{FF2B5EF4-FFF2-40B4-BE49-F238E27FC236}">
                <a16:creationId xmlns:a16="http://schemas.microsoft.com/office/drawing/2014/main" id="{930B70E6-608D-487F-A562-22CDCC03B5F1}"/>
              </a:ext>
            </a:extLst>
          </p:cNvPr>
          <p:cNvSpPr txBox="1"/>
          <p:nvPr/>
        </p:nvSpPr>
        <p:spPr>
          <a:xfrm>
            <a:off x="4071500" y="157539"/>
            <a:ext cx="3834559" cy="1954381"/>
          </a:xfrm>
          <a:prstGeom prst="rect">
            <a:avLst/>
          </a:prstGeom>
          <a:solidFill>
            <a:schemeClr val="bg1"/>
          </a:solidFill>
          <a:ln w="28575">
            <a:solidFill>
              <a:srgbClr val="FF0000"/>
            </a:solidFill>
          </a:ln>
        </p:spPr>
        <p:txBody>
          <a:bodyPr wrap="square" rtlCol="0">
            <a:spAutoFit/>
          </a:bodyPr>
          <a:lstStyle/>
          <a:p>
            <a:r>
              <a:rPr lang="en-GB" sz="1100" b="1" dirty="0">
                <a:solidFill>
                  <a:srgbClr val="FF0000"/>
                </a:solidFill>
              </a:rPr>
              <a:t>Maths</a:t>
            </a:r>
          </a:p>
          <a:p>
            <a:r>
              <a:rPr lang="en-GB" sz="1100" b="1" dirty="0">
                <a:solidFill>
                  <a:srgbClr val="FF0000"/>
                </a:solidFill>
              </a:rPr>
              <a:t>During spring 1, we will look at ‘Fractions’ and ‘Multiplication and division’.</a:t>
            </a:r>
          </a:p>
          <a:p>
            <a:r>
              <a:rPr lang="en-GB" sz="1100" b="1" dirty="0">
                <a:solidFill>
                  <a:srgbClr val="FF0000"/>
                </a:solidFill>
              </a:rPr>
              <a:t>Within the fractions topic, we will: find fractions equivalent to a unit fraction, convert mixed numbers to improper fractions, compare and order fractions more than and greater than 1, and add and subtract fractions.</a:t>
            </a:r>
          </a:p>
          <a:p>
            <a:r>
              <a:rPr lang="en-GB" sz="1100" b="1" dirty="0">
                <a:solidFill>
                  <a:srgbClr val="FF0000"/>
                </a:solidFill>
              </a:rPr>
              <a:t>Within the multiplication and division topic, we will: multiply a 4 digit number by a 1 digit number, divide a 4 digit number by a 1 digit number, divide with remainders and solve multiplication and division problems.</a:t>
            </a:r>
          </a:p>
        </p:txBody>
      </p:sp>
      <p:sp>
        <p:nvSpPr>
          <p:cNvPr id="34" name="TextBox 33">
            <a:extLst>
              <a:ext uri="{FF2B5EF4-FFF2-40B4-BE49-F238E27FC236}">
                <a16:creationId xmlns:a16="http://schemas.microsoft.com/office/drawing/2014/main" id="{A34CACF1-393A-4E61-B020-061C8DFFC205}"/>
              </a:ext>
            </a:extLst>
          </p:cNvPr>
          <p:cNvSpPr txBox="1"/>
          <p:nvPr/>
        </p:nvSpPr>
        <p:spPr>
          <a:xfrm>
            <a:off x="7976661" y="198783"/>
            <a:ext cx="4069566" cy="3647152"/>
          </a:xfrm>
          <a:prstGeom prst="rect">
            <a:avLst/>
          </a:prstGeom>
          <a:solidFill>
            <a:schemeClr val="bg1"/>
          </a:solidFill>
          <a:ln w="28575">
            <a:solidFill>
              <a:schemeClr val="accent2">
                <a:lumMod val="75000"/>
              </a:schemeClr>
            </a:solidFill>
          </a:ln>
        </p:spPr>
        <p:txBody>
          <a:bodyPr wrap="square" rtlCol="0">
            <a:spAutoFit/>
          </a:bodyPr>
          <a:lstStyle/>
          <a:p>
            <a:r>
              <a:rPr lang="en-GB" sz="1100" b="1" dirty="0">
                <a:solidFill>
                  <a:schemeClr val="accent2">
                    <a:lumMod val="75000"/>
                  </a:schemeClr>
                </a:solidFill>
              </a:rPr>
              <a:t>Religion</a:t>
            </a:r>
          </a:p>
          <a:p>
            <a:r>
              <a:rPr lang="en-GB" sz="1100" b="1" dirty="0">
                <a:solidFill>
                  <a:schemeClr val="accent2">
                    <a:lumMod val="75000"/>
                  </a:schemeClr>
                </a:solidFill>
              </a:rPr>
              <a:t>Our first topic of spring 1 is ‘Local church – community – mission’. Within this topic we will explore the following questions: What inspires people in their mission? What are the joys and demands of engaging in a mission? And what unites Christian families? During this topic we will be looking at the following vocabulary: Mission, bishop, ecumenism, cathedral, diocese, inspirational, Baptism, Christian Unity, Gentile, inspired. </a:t>
            </a:r>
          </a:p>
          <a:p>
            <a:r>
              <a:rPr lang="en-GB" sz="1100" b="1" dirty="0">
                <a:solidFill>
                  <a:schemeClr val="accent2">
                    <a:lumMod val="75000"/>
                  </a:schemeClr>
                </a:solidFill>
              </a:rPr>
              <a:t>Our second topic during this half term is ‘Eucharist – Relating – Memorial Sacrifice’. Within this topic, we will look at how being thoughtful for life, for people and gifts, is a vital part of our relationships with one another.  When praise and appreciation are experienced, we are enabled to relate on a deeper level. We explore the following vocabulary: Memories, significant, memorial sacrifice, Passover, Pesach, host, chalice, liturgy of the Eucharist, Eucharistic Prayer, consecration. adoration, genuflect, acclamation </a:t>
            </a:r>
          </a:p>
          <a:p>
            <a:r>
              <a:rPr lang="en-GB" sz="1100" b="1" dirty="0">
                <a:solidFill>
                  <a:schemeClr val="accent2">
                    <a:lumMod val="75000"/>
                  </a:schemeClr>
                </a:solidFill>
              </a:rPr>
              <a:t>PSHE</a:t>
            </a:r>
          </a:p>
          <a:p>
            <a:r>
              <a:rPr lang="en-GB" sz="1100" b="1" dirty="0">
                <a:solidFill>
                  <a:schemeClr val="accent2">
                    <a:lumMod val="75000"/>
                  </a:schemeClr>
                </a:solidFill>
              </a:rPr>
              <a:t>This half term we will learn about Girls’ Bodies and Boys’ Bodies. We will have a visit from our school nurse to deliver puberty sessions.</a:t>
            </a:r>
          </a:p>
          <a:p>
            <a:r>
              <a:rPr lang="en-GB" sz="1100" b="1" dirty="0">
                <a:solidFill>
                  <a:schemeClr val="accent2">
                    <a:lumMod val="75000"/>
                  </a:schemeClr>
                </a:solidFill>
              </a:rPr>
              <a:t>Bodies Spots and Sleep </a:t>
            </a:r>
          </a:p>
        </p:txBody>
      </p:sp>
      <p:sp>
        <p:nvSpPr>
          <p:cNvPr id="35" name="TextBox 34">
            <a:extLst>
              <a:ext uri="{FF2B5EF4-FFF2-40B4-BE49-F238E27FC236}">
                <a16:creationId xmlns:a16="http://schemas.microsoft.com/office/drawing/2014/main" id="{BE94EEF9-5EE2-4B1B-9BE8-301830F0ED51}"/>
              </a:ext>
            </a:extLst>
          </p:cNvPr>
          <p:cNvSpPr txBox="1"/>
          <p:nvPr/>
        </p:nvSpPr>
        <p:spPr>
          <a:xfrm>
            <a:off x="110625" y="2284494"/>
            <a:ext cx="4623581" cy="1954381"/>
          </a:xfrm>
          <a:prstGeom prst="rect">
            <a:avLst/>
          </a:prstGeom>
          <a:solidFill>
            <a:schemeClr val="bg1"/>
          </a:solidFill>
          <a:ln w="28575">
            <a:solidFill>
              <a:srgbClr val="00B0F0"/>
            </a:solidFill>
          </a:ln>
        </p:spPr>
        <p:txBody>
          <a:bodyPr wrap="square" rtlCol="0">
            <a:spAutoFit/>
          </a:bodyPr>
          <a:lstStyle/>
          <a:p>
            <a:r>
              <a:rPr lang="en-GB" sz="1100" b="1" dirty="0">
                <a:solidFill>
                  <a:srgbClr val="00B0F0"/>
                </a:solidFill>
              </a:rPr>
              <a:t>Science</a:t>
            </a:r>
          </a:p>
          <a:p>
            <a:r>
              <a:rPr lang="en-GB" sz="1100" b="1" dirty="0">
                <a:solidFill>
                  <a:srgbClr val="00B0F0"/>
                </a:solidFill>
              </a:rPr>
              <a:t>Our first topic during the Autumn term is Forces where we will: * Explain that unsupported objects fall towards the Earth because of the force of gravity acting between the Earth and the falling object, * Identify the effects of air resistance, water resistance and friction, that act between moving surfaces ,* Recognise that some mechanisms including levers, pulleys and gears allow a smaller force to have a greater effect’. Our next topic is proper-ties and changes of materials where we will: * Explore that some materials will dissolve in liquid to form a solution, * Use knowledge of solids, liquids and gases to decide how mixtures might be separated ,*Explore reversible and irreversible changes </a:t>
            </a:r>
            <a:endParaRPr lang="en-GB" sz="1100" b="1" dirty="0">
              <a:solidFill>
                <a:srgbClr val="00B0F0"/>
              </a:solidFill>
            </a:endParaRPr>
          </a:p>
        </p:txBody>
      </p:sp>
      <p:sp>
        <p:nvSpPr>
          <p:cNvPr id="36" name="TextBox 35">
            <a:extLst>
              <a:ext uri="{FF2B5EF4-FFF2-40B4-BE49-F238E27FC236}">
                <a16:creationId xmlns:a16="http://schemas.microsoft.com/office/drawing/2014/main" id="{565474FA-DDD5-4068-92D1-7651E6C79CFB}"/>
              </a:ext>
            </a:extLst>
          </p:cNvPr>
          <p:cNvSpPr txBox="1"/>
          <p:nvPr/>
        </p:nvSpPr>
        <p:spPr>
          <a:xfrm>
            <a:off x="7408444" y="5033124"/>
            <a:ext cx="4695430" cy="1869743"/>
          </a:xfrm>
          <a:prstGeom prst="rect">
            <a:avLst/>
          </a:prstGeom>
          <a:solidFill>
            <a:schemeClr val="bg1"/>
          </a:solidFill>
          <a:ln w="28575">
            <a:solidFill>
              <a:srgbClr val="7030A0"/>
            </a:solidFill>
          </a:ln>
        </p:spPr>
        <p:txBody>
          <a:bodyPr wrap="square" rtlCol="0">
            <a:spAutoFit/>
          </a:bodyPr>
          <a:lstStyle/>
          <a:p>
            <a:r>
              <a:rPr lang="en-GB" sz="1050" b="1" dirty="0">
                <a:solidFill>
                  <a:srgbClr val="7030A0"/>
                </a:solidFill>
              </a:rPr>
              <a:t>Wider Curriculum</a:t>
            </a:r>
          </a:p>
          <a:p>
            <a:r>
              <a:rPr lang="en-GB" sz="1050" b="1" dirty="0">
                <a:solidFill>
                  <a:srgbClr val="7030A0"/>
                </a:solidFill>
              </a:rPr>
              <a:t>During spring 1, our topic is ‘invaders and raiders’ The Anglo Saxons’. During this topic we will :</a:t>
            </a:r>
          </a:p>
          <a:p>
            <a:r>
              <a:rPr lang="en-GB" sz="1050" b="1" dirty="0">
                <a:solidFill>
                  <a:srgbClr val="7030A0"/>
                </a:solidFill>
              </a:rPr>
              <a:t>* Create a timeline to show Anglo Saxon events </a:t>
            </a:r>
          </a:p>
          <a:p>
            <a:r>
              <a:rPr lang="en-GB" sz="1050" b="1" dirty="0">
                <a:solidFill>
                  <a:srgbClr val="7030A0"/>
                </a:solidFill>
              </a:rPr>
              <a:t>* Look at where the Anglo Saxons came from </a:t>
            </a:r>
          </a:p>
          <a:p>
            <a:r>
              <a:rPr lang="en-GB" sz="1050" b="1" dirty="0">
                <a:solidFill>
                  <a:srgbClr val="7030A0"/>
                </a:solidFill>
              </a:rPr>
              <a:t>* Explore the Seven Kingdoms of Anglo Saxon Britain </a:t>
            </a:r>
          </a:p>
          <a:p>
            <a:r>
              <a:rPr lang="en-GB" sz="1050" b="1" dirty="0">
                <a:solidFill>
                  <a:srgbClr val="7030A0"/>
                </a:solidFill>
              </a:rPr>
              <a:t>* Discover why the Anglo Saxons wanted to settle in Britain </a:t>
            </a:r>
          </a:p>
          <a:p>
            <a:r>
              <a:rPr lang="en-GB" sz="1050" b="1" dirty="0">
                <a:solidFill>
                  <a:srgbClr val="7030A0"/>
                </a:solidFill>
              </a:rPr>
              <a:t>*Look at life in an Anglo Saxon village </a:t>
            </a:r>
          </a:p>
          <a:p>
            <a:r>
              <a:rPr lang="en-GB" sz="1050" b="1" dirty="0">
                <a:solidFill>
                  <a:srgbClr val="7030A0"/>
                </a:solidFill>
              </a:rPr>
              <a:t>*Write about Alfred the Great</a:t>
            </a:r>
          </a:p>
          <a:p>
            <a:r>
              <a:rPr lang="en-GB" sz="1050" b="1" dirty="0">
                <a:solidFill>
                  <a:srgbClr val="7030A0"/>
                </a:solidFill>
              </a:rPr>
              <a:t>* Explore the Anglo Saxons and Christianity </a:t>
            </a:r>
          </a:p>
          <a:p>
            <a:r>
              <a:rPr lang="en-GB" sz="1050" b="1" dirty="0">
                <a:solidFill>
                  <a:srgbClr val="7030A0"/>
                </a:solidFill>
              </a:rPr>
              <a:t>*Discover the mystery of Sutton </a:t>
            </a:r>
            <a:r>
              <a:rPr lang="en-GB" sz="1050" b="1" dirty="0" err="1" smtClean="0">
                <a:solidFill>
                  <a:srgbClr val="7030A0"/>
                </a:solidFill>
              </a:rPr>
              <a:t>Hoo</a:t>
            </a:r>
            <a:endParaRPr lang="en-GB" sz="1100" b="1" dirty="0">
              <a:solidFill>
                <a:srgbClr val="7030A0"/>
              </a:solidFill>
            </a:endParaRPr>
          </a:p>
        </p:txBody>
      </p:sp>
      <p:sp>
        <p:nvSpPr>
          <p:cNvPr id="37" name="TextBox 36">
            <a:extLst>
              <a:ext uri="{FF2B5EF4-FFF2-40B4-BE49-F238E27FC236}">
                <a16:creationId xmlns:a16="http://schemas.microsoft.com/office/drawing/2014/main" id="{0424BDCE-02D6-4D66-ACE3-081BC7E52043}"/>
              </a:ext>
            </a:extLst>
          </p:cNvPr>
          <p:cNvSpPr txBox="1"/>
          <p:nvPr/>
        </p:nvSpPr>
        <p:spPr>
          <a:xfrm>
            <a:off x="4189949" y="4584022"/>
            <a:ext cx="3156356" cy="1954381"/>
          </a:xfrm>
          <a:prstGeom prst="rect">
            <a:avLst/>
          </a:prstGeom>
          <a:solidFill>
            <a:schemeClr val="bg1"/>
          </a:solidFill>
          <a:ln w="28575">
            <a:solidFill>
              <a:srgbClr val="FFFF00"/>
            </a:solidFill>
          </a:ln>
        </p:spPr>
        <p:txBody>
          <a:bodyPr wrap="square" rtlCol="0">
            <a:spAutoFit/>
          </a:bodyPr>
          <a:lstStyle/>
          <a:p>
            <a:r>
              <a:rPr lang="en-GB" sz="1100" b="1" dirty="0" smtClean="0"/>
              <a:t>Homework</a:t>
            </a:r>
          </a:p>
          <a:p>
            <a:r>
              <a:rPr lang="en-GB" sz="1100" b="1" dirty="0" smtClean="0"/>
              <a:t>Our homework focus is daily reading for 20 minutes each evening. We ask that you listen to the children read and discuss the stories/texts where possible. </a:t>
            </a:r>
          </a:p>
          <a:p>
            <a:r>
              <a:rPr lang="en-GB" sz="1100" b="1" dirty="0" smtClean="0"/>
              <a:t>Spelling tests are every Friday. Spellings have been sent home in reading packs and digitally via seesaw. </a:t>
            </a:r>
          </a:p>
          <a:p>
            <a:r>
              <a:rPr lang="en-GB" sz="1100" b="1" dirty="0" smtClean="0"/>
              <a:t>Please encourage the children to use TTRS (Timetables Rockstars) each evening to help them become fluent in their number facts.</a:t>
            </a:r>
            <a:endParaRPr lang="en-GB" sz="1100" b="1" dirty="0"/>
          </a:p>
        </p:txBody>
      </p:sp>
      <p:sp>
        <p:nvSpPr>
          <p:cNvPr id="38" name="TextBox 37">
            <a:extLst>
              <a:ext uri="{FF2B5EF4-FFF2-40B4-BE49-F238E27FC236}">
                <a16:creationId xmlns:a16="http://schemas.microsoft.com/office/drawing/2014/main" id="{7E77EF7D-D290-4C48-B0D5-1EAF7B33D248}"/>
              </a:ext>
            </a:extLst>
          </p:cNvPr>
          <p:cNvSpPr txBox="1"/>
          <p:nvPr/>
        </p:nvSpPr>
        <p:spPr>
          <a:xfrm>
            <a:off x="176156" y="4303256"/>
            <a:ext cx="3951654" cy="2123658"/>
          </a:xfrm>
          <a:prstGeom prst="rect">
            <a:avLst/>
          </a:prstGeom>
          <a:solidFill>
            <a:schemeClr val="bg1"/>
          </a:solidFill>
          <a:ln w="28575">
            <a:solidFill>
              <a:srgbClr val="92D050"/>
            </a:solidFill>
          </a:ln>
        </p:spPr>
        <p:txBody>
          <a:bodyPr wrap="square" rtlCol="0">
            <a:spAutoFit/>
          </a:bodyPr>
          <a:lstStyle/>
          <a:p>
            <a:r>
              <a:rPr lang="en-GB" sz="1100" b="1" dirty="0" smtClean="0"/>
              <a:t>PE</a:t>
            </a:r>
            <a:endParaRPr lang="en-GB" sz="1100" b="1" dirty="0"/>
          </a:p>
          <a:p>
            <a:r>
              <a:rPr lang="en-GB" sz="1100" b="1" dirty="0"/>
              <a:t>During the Spring term  we have Manchester United coaches teaching us our PE lessons! </a:t>
            </a:r>
          </a:p>
          <a:p>
            <a:r>
              <a:rPr lang="en-GB" sz="1100" b="1" dirty="0"/>
              <a:t>PE is every Tuesday </a:t>
            </a:r>
          </a:p>
          <a:p>
            <a:r>
              <a:rPr lang="en-GB" sz="1100" b="1" dirty="0"/>
              <a:t>We will be learning how to:</a:t>
            </a:r>
          </a:p>
          <a:p>
            <a:r>
              <a:rPr lang="en-GB" sz="1100" b="1" dirty="0"/>
              <a:t>Develop an understanding of how to improve in different physical activities and sports and learn how to evaluate and recognise our own success.</a:t>
            </a:r>
          </a:p>
          <a:p>
            <a:r>
              <a:rPr lang="en-GB" sz="1100" b="1" dirty="0"/>
              <a:t>Develop fundamental movement skills and become increasingly confident and competent.</a:t>
            </a:r>
          </a:p>
          <a:p>
            <a:r>
              <a:rPr lang="en-GB" sz="1100" b="1" dirty="0"/>
              <a:t>Participate in team games, developing simple tactics for attacking and defending and communicate effectively.</a:t>
            </a:r>
          </a:p>
        </p:txBody>
      </p:sp>
      <p:sp>
        <p:nvSpPr>
          <p:cNvPr id="39" name="TextBox 38">
            <a:extLst>
              <a:ext uri="{FF2B5EF4-FFF2-40B4-BE49-F238E27FC236}">
                <a16:creationId xmlns:a16="http://schemas.microsoft.com/office/drawing/2014/main" id="{751E20AB-956D-4B7A-9A16-3E33B800D9A7}"/>
              </a:ext>
            </a:extLst>
          </p:cNvPr>
          <p:cNvSpPr txBox="1"/>
          <p:nvPr/>
        </p:nvSpPr>
        <p:spPr>
          <a:xfrm>
            <a:off x="7983153" y="3925128"/>
            <a:ext cx="3972401" cy="1107996"/>
          </a:xfrm>
          <a:prstGeom prst="rect">
            <a:avLst/>
          </a:prstGeom>
          <a:solidFill>
            <a:schemeClr val="bg1"/>
          </a:solidFill>
          <a:ln w="28575">
            <a:solidFill>
              <a:srgbClr val="00B0F0"/>
            </a:solidFill>
          </a:ln>
        </p:spPr>
        <p:txBody>
          <a:bodyPr wrap="square" rtlCol="0">
            <a:spAutoFit/>
          </a:bodyPr>
          <a:lstStyle/>
          <a:p>
            <a:r>
              <a:rPr lang="en-GB" sz="1100" b="1" dirty="0">
                <a:solidFill>
                  <a:srgbClr val="0070C0"/>
                </a:solidFill>
              </a:rPr>
              <a:t>Computing and E-safety</a:t>
            </a:r>
          </a:p>
          <a:p>
            <a:endParaRPr lang="en-GB" sz="1100" b="1" dirty="0">
              <a:solidFill>
                <a:srgbClr val="0070C0"/>
              </a:solidFill>
            </a:endParaRPr>
          </a:p>
          <a:p>
            <a:r>
              <a:rPr lang="en-GB" sz="1100" b="1" dirty="0">
                <a:solidFill>
                  <a:srgbClr val="0070C0"/>
                </a:solidFill>
              </a:rPr>
              <a:t>Children will learn about E-safety and how to stay safe when using the internet</a:t>
            </a:r>
            <a:r>
              <a:rPr lang="en-GB" sz="1100" b="1" dirty="0" smtClean="0">
                <a:solidFill>
                  <a:srgbClr val="0070C0"/>
                </a:solidFill>
              </a:rPr>
              <a:t>.</a:t>
            </a:r>
            <a:endParaRPr lang="en-GB" sz="1100" b="1" dirty="0">
              <a:solidFill>
                <a:srgbClr val="0070C0"/>
              </a:solidFill>
            </a:endParaRPr>
          </a:p>
          <a:p>
            <a:r>
              <a:rPr lang="en-GB" sz="1100" b="1" dirty="0">
                <a:solidFill>
                  <a:srgbClr val="0070C0"/>
                </a:solidFill>
              </a:rPr>
              <a:t>We will be completing the topic</a:t>
            </a:r>
            <a:r>
              <a:rPr lang="en-GB" sz="1100" b="1" dirty="0" smtClean="0">
                <a:solidFill>
                  <a:srgbClr val="0070C0"/>
                </a:solidFill>
              </a:rPr>
              <a:t>:</a:t>
            </a:r>
            <a:endParaRPr lang="en-GB" sz="1100" b="1" dirty="0">
              <a:solidFill>
                <a:srgbClr val="0070C0"/>
              </a:solidFill>
            </a:endParaRPr>
          </a:p>
          <a:p>
            <a:r>
              <a:rPr lang="en-GB" sz="1100" b="1" dirty="0">
                <a:solidFill>
                  <a:srgbClr val="0070C0"/>
                </a:solidFill>
              </a:rPr>
              <a:t>‘We are artists’</a:t>
            </a:r>
          </a:p>
        </p:txBody>
      </p:sp>
      <p:sp>
        <p:nvSpPr>
          <p:cNvPr id="40" name="TextBox 39">
            <a:extLst>
              <a:ext uri="{FF2B5EF4-FFF2-40B4-BE49-F238E27FC236}">
                <a16:creationId xmlns:a16="http://schemas.microsoft.com/office/drawing/2014/main" id="{70331F2A-449C-4CCF-B57E-DA32AD35E298}"/>
              </a:ext>
            </a:extLst>
          </p:cNvPr>
          <p:cNvSpPr txBox="1"/>
          <p:nvPr/>
        </p:nvSpPr>
        <p:spPr>
          <a:xfrm>
            <a:off x="5496089" y="3876136"/>
            <a:ext cx="1391984" cy="707886"/>
          </a:xfrm>
          <a:prstGeom prst="rect">
            <a:avLst/>
          </a:prstGeom>
          <a:noFill/>
        </p:spPr>
        <p:txBody>
          <a:bodyPr wrap="none" rtlCol="0">
            <a:spAutoFit/>
          </a:bodyPr>
          <a:lstStyle/>
          <a:p>
            <a:pPr algn="ctr"/>
            <a:r>
              <a:rPr lang="en-GB" sz="2000" b="1" dirty="0">
                <a:solidFill>
                  <a:schemeClr val="accent1"/>
                </a:solidFill>
              </a:rPr>
              <a:t>Year 6</a:t>
            </a:r>
          </a:p>
          <a:p>
            <a:pPr algn="ctr"/>
            <a:r>
              <a:rPr lang="en-GB" sz="2000" b="1" smtClean="0">
                <a:solidFill>
                  <a:schemeClr val="accent1"/>
                </a:solidFill>
              </a:rPr>
              <a:t>SpringTerm</a:t>
            </a:r>
            <a:endParaRPr lang="en-GB" sz="2000" b="1" dirty="0">
              <a:solidFill>
                <a:schemeClr val="accent1"/>
              </a:solidFill>
            </a:endParaRPr>
          </a:p>
        </p:txBody>
      </p:sp>
      <p:sp>
        <p:nvSpPr>
          <p:cNvPr id="41" name="Speech Bubble: Oval 40">
            <a:extLst>
              <a:ext uri="{FF2B5EF4-FFF2-40B4-BE49-F238E27FC236}">
                <a16:creationId xmlns:a16="http://schemas.microsoft.com/office/drawing/2014/main" id="{1C69E2E0-7953-417D-8608-CFAF8A9189BF}"/>
              </a:ext>
            </a:extLst>
          </p:cNvPr>
          <p:cNvSpPr/>
          <p:nvPr/>
        </p:nvSpPr>
        <p:spPr>
          <a:xfrm>
            <a:off x="10411097" y="6166771"/>
            <a:ext cx="1595648" cy="605290"/>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t>Thank you for all of your help and support!</a:t>
            </a:r>
          </a:p>
        </p:txBody>
      </p:sp>
    </p:spTree>
    <p:extLst>
      <p:ext uri="{BB962C8B-B14F-4D97-AF65-F5344CB8AC3E}">
        <p14:creationId xmlns:p14="http://schemas.microsoft.com/office/powerpoint/2010/main" val="6784960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TotalTime>
  <Words>853</Words>
  <Application>Microsoft Office PowerPoint</Application>
  <PresentationFormat>Widescreen</PresentationFormat>
  <Paragraphs>44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Richard Golding</dc:creator>
  <cp:lastModifiedBy>Bernadette Hickman</cp:lastModifiedBy>
  <cp:revision>7</cp:revision>
  <dcterms:created xsi:type="dcterms:W3CDTF">2026-02-05T12:56:22Z</dcterms:created>
  <dcterms:modified xsi:type="dcterms:W3CDTF">2026-06-03T08:41:43Z</dcterms:modified>
</cp:coreProperties>
</file>