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3934-325E-4AD5-8D55-5652B27261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1DC89C-DF30-496F-AD97-FBBFD67F49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ED9FC9-26C3-4DDB-BB12-419BB5EF708B}"/>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35592CBC-C8B1-42C4-A9E0-B5389E507A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087EF7-C432-40B7-A73C-9AB6E151B1E5}"/>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65197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F10A0-7725-4D03-BFAA-9B5983FA28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671580-B0C6-4917-840A-96D9B749390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0D0945-A404-42C9-B376-B466F05731E2}"/>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B3E63A44-1186-4669-9D2A-F89B604F4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40F601-9C6B-4B80-BAAC-E14CA68599B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999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C3279-ACFE-4171-87C6-7232222152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65B1AC-1F74-4404-BD15-D2122464CA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02DF9D1-B9A7-49A0-97CD-0FF534532EDC}"/>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F3B41D5F-1F7E-44B3-BEE9-C5638C03AD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43CCF-9DD7-48FA-B201-F0C10C5D1C20}"/>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020142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42506-8876-4E87-96BF-038CE5B263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231322-1DAB-41FB-B571-6D104A1A60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0A6354B-B3CB-4CD2-B55F-9AC9C435646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BBE126-6BE9-45EC-90D7-C4FAF70F9FA4}"/>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6" name="Footer Placeholder 5">
            <a:extLst>
              <a:ext uri="{FF2B5EF4-FFF2-40B4-BE49-F238E27FC236}">
                <a16:creationId xmlns:a16="http://schemas.microsoft.com/office/drawing/2014/main" id="{3664EB16-45D7-4B05-8B19-2CAFB8C499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A1C03E-F016-47EF-BDC1-9EDA35F6322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785510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07AEF-A971-46BA-92E2-7DAD1EE6B0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D437D5-BCEA-459C-A404-C6BFBC59AD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68E9F-353E-4520-9A6E-2A7B03CC00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0A262E-1A4B-4D98-A957-1E5147D01E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B5C268F-142E-4D58-A0F9-6FD2AF0DCD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51D6B7-90CF-4014-964D-E4954E8BFE2C}"/>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8" name="Footer Placeholder 7">
            <a:extLst>
              <a:ext uri="{FF2B5EF4-FFF2-40B4-BE49-F238E27FC236}">
                <a16:creationId xmlns:a16="http://schemas.microsoft.com/office/drawing/2014/main" id="{9C1F72F7-3D89-4C68-AB37-F6267BB0CD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8EB26F-C070-43E8-A6A3-DD245F22610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769274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5A66A-40EE-4E1D-B5AE-BC8C2E666B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800414-9BB6-435D-A43A-6F355C37A4B2}"/>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4" name="Footer Placeholder 3">
            <a:extLst>
              <a:ext uri="{FF2B5EF4-FFF2-40B4-BE49-F238E27FC236}">
                <a16:creationId xmlns:a16="http://schemas.microsoft.com/office/drawing/2014/main" id="{94C3AEB5-ACE6-46E3-8097-44F3B28EDC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B163664-3E00-49A0-A845-A6DFE7861EA4}"/>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43360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CC2784-D7B7-4DF3-AC91-FF291D71CE5E}"/>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3" name="Footer Placeholder 2">
            <a:extLst>
              <a:ext uri="{FF2B5EF4-FFF2-40B4-BE49-F238E27FC236}">
                <a16:creationId xmlns:a16="http://schemas.microsoft.com/office/drawing/2014/main" id="{416573C5-7A1C-47B4-9D01-C7841375FB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B1192E-5A68-41AF-B3C0-D743922CC1F7}"/>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40784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BAD6D-05BF-4DD6-AECD-079A964307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BB39AE-A3B9-41F3-BF76-9CC63B8B52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6711F2-03B4-40B6-8C72-E41CD884A6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590585-BA63-43E4-A133-52BB0A94E968}"/>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6" name="Footer Placeholder 5">
            <a:extLst>
              <a:ext uri="{FF2B5EF4-FFF2-40B4-BE49-F238E27FC236}">
                <a16:creationId xmlns:a16="http://schemas.microsoft.com/office/drawing/2014/main" id="{D6F1D73B-0F76-4B3D-80CB-83BFEA7E97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715167-206A-48CC-93F4-B65E1B4203F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918750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710E9-0B00-4398-88DA-F8CC549429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126466-3924-42A2-864D-9371C5D7CC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422660-738F-4DBF-B3AF-5C4BD85D0D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3F2CC2-AB62-486A-9349-27659103AFFA}"/>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6" name="Footer Placeholder 5">
            <a:extLst>
              <a:ext uri="{FF2B5EF4-FFF2-40B4-BE49-F238E27FC236}">
                <a16:creationId xmlns:a16="http://schemas.microsoft.com/office/drawing/2014/main" id="{A24C0CAA-311C-42D9-B5E1-8B53942895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A7DC18-9A12-4A53-B344-33EF0E351C48}"/>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937543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28D9-2738-470A-A914-8F53D770E8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EC795C-454F-4D2D-8CF0-D2CF4387C4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AF515-DE36-4D65-93D3-9D0F95301355}"/>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CC534E64-91A5-41BB-AE46-AA179BF340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8C820F-49CA-4C32-A98C-9377C06996E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88917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398E8-36F8-4F31-A271-347B0D94696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C8C3DC-5A6A-4EA8-88B7-4E65E44EB3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05B62E-6ED4-416A-BE47-01038FCB6DAE}"/>
              </a:ext>
            </a:extLst>
          </p:cNvPr>
          <p:cNvSpPr>
            <a:spLocks noGrp="1"/>
          </p:cNvSpPr>
          <p:nvPr>
            <p:ph type="dt" sz="half" idx="10"/>
          </p:nvPr>
        </p:nvSpPr>
        <p:spPr/>
        <p:txBody>
          <a:body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E1980255-9C2F-433A-A82B-D0C112B0E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82C6F-CD94-4DC3-93D0-5566430F2DE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89846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5CCB70-847D-4F8A-A47F-D68D465CC7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36202B-5277-4259-8B71-A04C2871D2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09DF9-5B43-4E08-B26A-A8E7BDFA81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C69DC-E17B-4C64-AF25-919B40912401}" type="datetimeFigureOut">
              <a:rPr lang="en-GB" smtClean="0"/>
              <a:t>07/06/2026</a:t>
            </a:fld>
            <a:endParaRPr lang="en-GB"/>
          </a:p>
        </p:txBody>
      </p:sp>
      <p:sp>
        <p:nvSpPr>
          <p:cNvPr id="5" name="Footer Placeholder 4">
            <a:extLst>
              <a:ext uri="{FF2B5EF4-FFF2-40B4-BE49-F238E27FC236}">
                <a16:creationId xmlns:a16="http://schemas.microsoft.com/office/drawing/2014/main" id="{68D868C1-380D-4533-AECF-DE55454FA5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F873D0-E0E0-4D19-90E3-5270EC0AF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BEC6C9-7D88-4D01-B18F-46A4794C5202}" type="slidenum">
              <a:rPr lang="en-GB" smtClean="0"/>
              <a:t>‹#›</a:t>
            </a:fld>
            <a:endParaRPr lang="en-GB"/>
          </a:p>
        </p:txBody>
      </p:sp>
    </p:spTree>
    <p:extLst>
      <p:ext uri="{BB962C8B-B14F-4D97-AF65-F5344CB8AC3E}">
        <p14:creationId xmlns:p14="http://schemas.microsoft.com/office/powerpoint/2010/main" val="1544731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968161E4-759E-40B4-864F-C8B8147D2D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2402" y="2634492"/>
            <a:ext cx="1101880" cy="1135271"/>
          </a:xfrm>
          <a:prstGeom prst="rect">
            <a:avLst/>
          </a:prstGeom>
        </p:spPr>
      </p:pic>
      <p:sp>
        <p:nvSpPr>
          <p:cNvPr id="32" name="TextBox 31">
            <a:extLst>
              <a:ext uri="{FF2B5EF4-FFF2-40B4-BE49-F238E27FC236}">
                <a16:creationId xmlns:a16="http://schemas.microsoft.com/office/drawing/2014/main" id="{FDF09393-12F8-4E96-A8EB-6685B8A30A5D}"/>
              </a:ext>
            </a:extLst>
          </p:cNvPr>
          <p:cNvSpPr txBox="1"/>
          <p:nvPr/>
        </p:nvSpPr>
        <p:spPr>
          <a:xfrm>
            <a:off x="72536" y="96455"/>
            <a:ext cx="3936871" cy="2462213"/>
          </a:xfrm>
          <a:prstGeom prst="rect">
            <a:avLst/>
          </a:prstGeom>
          <a:solidFill>
            <a:schemeClr val="bg1"/>
          </a:solidFill>
          <a:ln w="28575">
            <a:solidFill>
              <a:srgbClr val="00B050"/>
            </a:solidFill>
          </a:ln>
        </p:spPr>
        <p:txBody>
          <a:bodyPr wrap="square" rtlCol="0">
            <a:spAutoFit/>
          </a:bodyPr>
          <a:lstStyle/>
          <a:p>
            <a:r>
              <a:rPr lang="en-GB" sz="1100" b="1" dirty="0">
                <a:solidFill>
                  <a:srgbClr val="00B050"/>
                </a:solidFill>
              </a:rPr>
              <a:t>English</a:t>
            </a:r>
          </a:p>
          <a:p>
            <a:r>
              <a:rPr lang="en-GB" sz="1100" b="1" dirty="0">
                <a:solidFill>
                  <a:srgbClr val="00B050"/>
                </a:solidFill>
              </a:rPr>
              <a:t>During the Summer term, we will base our writing around </a:t>
            </a:r>
            <a:r>
              <a:rPr lang="en-GB" sz="1100" b="1" dirty="0" smtClean="0">
                <a:solidFill>
                  <a:srgbClr val="00B050"/>
                </a:solidFill>
              </a:rPr>
              <a:t>2 </a:t>
            </a:r>
            <a:r>
              <a:rPr lang="en-GB" sz="1100" b="1" dirty="0">
                <a:solidFill>
                  <a:srgbClr val="00B050"/>
                </a:solidFill>
              </a:rPr>
              <a:t>texts: Goodnight Mr </a:t>
            </a:r>
            <a:r>
              <a:rPr lang="en-GB" sz="1100" b="1" dirty="0" smtClean="0">
                <a:solidFill>
                  <a:srgbClr val="00B050"/>
                </a:solidFill>
              </a:rPr>
              <a:t>Tom </a:t>
            </a:r>
            <a:r>
              <a:rPr lang="en-GB" sz="1100" b="1" dirty="0">
                <a:solidFill>
                  <a:srgbClr val="00B050"/>
                </a:solidFill>
              </a:rPr>
              <a:t>and The Lion and the Unicorn. All are set in WWII. We will be writing informal letters, creating narratives and writing as evacuees</a:t>
            </a:r>
            <a:r>
              <a:rPr lang="en-GB" sz="1100" b="1" dirty="0" smtClean="0">
                <a:solidFill>
                  <a:srgbClr val="00B050"/>
                </a:solidFill>
              </a:rPr>
              <a:t>. We will also be writing non-chronological reports about the Blitz.</a:t>
            </a:r>
            <a:endParaRPr lang="en-GB" sz="1100" b="1" dirty="0">
              <a:solidFill>
                <a:srgbClr val="00B050"/>
              </a:solidFill>
            </a:endParaRPr>
          </a:p>
          <a:p>
            <a:r>
              <a:rPr lang="en-GB" sz="1100" b="1" dirty="0">
                <a:solidFill>
                  <a:srgbClr val="00B050"/>
                </a:solidFill>
              </a:rPr>
              <a:t>Throughout the half term, within our writing, we will be using  modal verbs, prefixes, suffixes, relative pronouns, relative clauses and focusing on making our writing more cohesive and understandable to the reader. </a:t>
            </a:r>
          </a:p>
          <a:p>
            <a:r>
              <a:rPr lang="en-GB" sz="1100" b="1" dirty="0">
                <a:solidFill>
                  <a:srgbClr val="00B050"/>
                </a:solidFill>
              </a:rPr>
              <a:t>We will be focusing our reading around the text, Goodnight Mr Tom—a text set in </a:t>
            </a:r>
            <a:r>
              <a:rPr lang="en-GB" sz="1100" b="1" dirty="0" smtClean="0">
                <a:solidFill>
                  <a:srgbClr val="00B050"/>
                </a:solidFill>
              </a:rPr>
              <a:t>WWII. </a:t>
            </a:r>
            <a:r>
              <a:rPr lang="en-GB" sz="1100" b="1" dirty="0">
                <a:solidFill>
                  <a:srgbClr val="00B050"/>
                </a:solidFill>
              </a:rPr>
              <a:t>We will be exploring characters, making inferences, summarising the text and developing our vocabulary. </a:t>
            </a:r>
          </a:p>
        </p:txBody>
      </p:sp>
      <p:sp>
        <p:nvSpPr>
          <p:cNvPr id="33" name="TextBox 32">
            <a:extLst>
              <a:ext uri="{FF2B5EF4-FFF2-40B4-BE49-F238E27FC236}">
                <a16:creationId xmlns:a16="http://schemas.microsoft.com/office/drawing/2014/main" id="{930B70E6-608D-487F-A562-22CDCC03B5F1}"/>
              </a:ext>
            </a:extLst>
          </p:cNvPr>
          <p:cNvSpPr txBox="1"/>
          <p:nvPr/>
        </p:nvSpPr>
        <p:spPr>
          <a:xfrm>
            <a:off x="4071500" y="157539"/>
            <a:ext cx="3834559" cy="1277273"/>
          </a:xfrm>
          <a:prstGeom prst="rect">
            <a:avLst/>
          </a:prstGeom>
          <a:solidFill>
            <a:schemeClr val="bg1"/>
          </a:solidFill>
          <a:ln w="28575">
            <a:solidFill>
              <a:srgbClr val="FF0000"/>
            </a:solidFill>
          </a:ln>
        </p:spPr>
        <p:txBody>
          <a:bodyPr wrap="square" rtlCol="0">
            <a:spAutoFit/>
          </a:bodyPr>
          <a:lstStyle/>
          <a:p>
            <a:r>
              <a:rPr lang="en-GB" sz="1100" b="1" dirty="0">
                <a:solidFill>
                  <a:srgbClr val="FF0000"/>
                </a:solidFill>
              </a:rPr>
              <a:t>Maths</a:t>
            </a:r>
          </a:p>
          <a:p>
            <a:r>
              <a:rPr lang="en-GB" sz="1100" b="1" dirty="0">
                <a:solidFill>
                  <a:srgbClr val="FF0000"/>
                </a:solidFill>
              </a:rPr>
              <a:t>During Summer term, we will be completing our </a:t>
            </a:r>
            <a:r>
              <a:rPr lang="en-GB" sz="1100" b="1" dirty="0" smtClean="0">
                <a:solidFill>
                  <a:srgbClr val="FF0000"/>
                </a:solidFill>
              </a:rPr>
              <a:t>shape unit focusing </a:t>
            </a:r>
            <a:r>
              <a:rPr lang="en-GB" sz="1100" b="1" dirty="0">
                <a:solidFill>
                  <a:srgbClr val="FF0000"/>
                </a:solidFill>
              </a:rPr>
              <a:t>on shape 3D and their properties, Position and Direction, consolidating Decimals further, working with negative numbers, converting units of measure and finding the volume of cubes.</a:t>
            </a:r>
          </a:p>
          <a:p>
            <a:endParaRPr lang="en-GB" sz="1100" b="1" dirty="0">
              <a:solidFill>
                <a:srgbClr val="FF0000"/>
              </a:solidFill>
            </a:endParaRPr>
          </a:p>
        </p:txBody>
      </p:sp>
      <p:sp>
        <p:nvSpPr>
          <p:cNvPr id="34" name="TextBox 33">
            <a:extLst>
              <a:ext uri="{FF2B5EF4-FFF2-40B4-BE49-F238E27FC236}">
                <a16:creationId xmlns:a16="http://schemas.microsoft.com/office/drawing/2014/main" id="{A34CACF1-393A-4E61-B020-061C8DFFC205}"/>
              </a:ext>
            </a:extLst>
          </p:cNvPr>
          <p:cNvSpPr txBox="1"/>
          <p:nvPr/>
        </p:nvSpPr>
        <p:spPr>
          <a:xfrm>
            <a:off x="7976661" y="198783"/>
            <a:ext cx="4069566" cy="1785104"/>
          </a:xfrm>
          <a:prstGeom prst="rect">
            <a:avLst/>
          </a:prstGeom>
          <a:solidFill>
            <a:schemeClr val="bg1"/>
          </a:solidFill>
          <a:ln w="28575">
            <a:solidFill>
              <a:schemeClr val="accent2">
                <a:lumMod val="75000"/>
              </a:schemeClr>
            </a:solidFill>
          </a:ln>
        </p:spPr>
        <p:txBody>
          <a:bodyPr wrap="square" rtlCol="0">
            <a:spAutoFit/>
          </a:bodyPr>
          <a:lstStyle/>
          <a:p>
            <a:r>
              <a:rPr lang="en-GB" sz="1100" b="1" dirty="0">
                <a:solidFill>
                  <a:schemeClr val="accent2">
                    <a:lumMod val="75000"/>
                  </a:schemeClr>
                </a:solidFill>
              </a:rPr>
              <a:t>Religion</a:t>
            </a:r>
          </a:p>
          <a:p>
            <a:r>
              <a:rPr lang="en-GB" sz="1100" b="1" dirty="0">
                <a:solidFill>
                  <a:schemeClr val="accent2">
                    <a:lumMod val="75000"/>
                  </a:schemeClr>
                </a:solidFill>
              </a:rPr>
              <a:t>Our first topic of Summer is </a:t>
            </a:r>
            <a:r>
              <a:rPr lang="en-GB" sz="1100" b="1" dirty="0" smtClean="0">
                <a:solidFill>
                  <a:schemeClr val="accent2">
                    <a:lumMod val="75000"/>
                  </a:schemeClr>
                </a:solidFill>
              </a:rPr>
              <a:t>about rules and laws that God gave us, as well as Jesus’s commandment to ‘Love one another.’ We will also be learning about Stewardship and taking care of God’s planet. </a:t>
            </a:r>
          </a:p>
          <a:p>
            <a:endParaRPr lang="en-GB" sz="1100" b="1" dirty="0">
              <a:solidFill>
                <a:schemeClr val="accent2">
                  <a:lumMod val="75000"/>
                </a:schemeClr>
              </a:solidFill>
            </a:endParaRPr>
          </a:p>
          <a:p>
            <a:r>
              <a:rPr lang="en-GB" sz="1100" b="1" dirty="0" smtClean="0">
                <a:solidFill>
                  <a:schemeClr val="accent2">
                    <a:lumMod val="75000"/>
                  </a:schemeClr>
                </a:solidFill>
              </a:rPr>
              <a:t>PSHE</a:t>
            </a:r>
            <a:endParaRPr lang="en-GB" sz="1100" b="1" dirty="0">
              <a:solidFill>
                <a:schemeClr val="accent2">
                  <a:lumMod val="75000"/>
                </a:schemeClr>
              </a:solidFill>
            </a:endParaRPr>
          </a:p>
          <a:p>
            <a:r>
              <a:rPr lang="en-GB" sz="1100" b="1" dirty="0">
                <a:solidFill>
                  <a:schemeClr val="accent2">
                    <a:lumMod val="75000"/>
                  </a:schemeClr>
                </a:solidFill>
              </a:rPr>
              <a:t>In PSHE we </a:t>
            </a:r>
            <a:r>
              <a:rPr lang="en-GB" sz="1100" b="1" dirty="0" smtClean="0">
                <a:solidFill>
                  <a:schemeClr val="accent2">
                    <a:lumMod val="75000"/>
                  </a:schemeClr>
                </a:solidFill>
              </a:rPr>
              <a:t>can help ourselves to cope with pressures such as peer pressure and how we can resist them respectfully, as well as exploring how people hear and answer God’s call in their lives. </a:t>
            </a:r>
            <a:endParaRPr lang="en-GB" sz="1100" b="1" dirty="0">
              <a:solidFill>
                <a:schemeClr val="accent2">
                  <a:lumMod val="75000"/>
                </a:schemeClr>
              </a:solidFill>
            </a:endParaRPr>
          </a:p>
        </p:txBody>
      </p:sp>
      <p:sp>
        <p:nvSpPr>
          <p:cNvPr id="35" name="TextBox 34">
            <a:extLst>
              <a:ext uri="{FF2B5EF4-FFF2-40B4-BE49-F238E27FC236}">
                <a16:creationId xmlns:a16="http://schemas.microsoft.com/office/drawing/2014/main" id="{BE94EEF9-5EE2-4B1B-9BE8-301830F0ED51}"/>
              </a:ext>
            </a:extLst>
          </p:cNvPr>
          <p:cNvSpPr txBox="1"/>
          <p:nvPr/>
        </p:nvSpPr>
        <p:spPr>
          <a:xfrm>
            <a:off x="72536" y="2577740"/>
            <a:ext cx="4623581" cy="1615827"/>
          </a:xfrm>
          <a:prstGeom prst="rect">
            <a:avLst/>
          </a:prstGeom>
          <a:solidFill>
            <a:schemeClr val="bg1"/>
          </a:solidFill>
          <a:ln w="28575">
            <a:solidFill>
              <a:srgbClr val="00B0F0"/>
            </a:solidFill>
          </a:ln>
        </p:spPr>
        <p:txBody>
          <a:bodyPr wrap="square" rtlCol="0">
            <a:spAutoFit/>
          </a:bodyPr>
          <a:lstStyle/>
          <a:p>
            <a:r>
              <a:rPr lang="en-GB" sz="1100" b="1" dirty="0">
                <a:solidFill>
                  <a:srgbClr val="00B0F0"/>
                </a:solidFill>
              </a:rPr>
              <a:t>Science</a:t>
            </a:r>
          </a:p>
          <a:p>
            <a:r>
              <a:rPr lang="en-GB" sz="1100" b="1" dirty="0">
                <a:solidFill>
                  <a:srgbClr val="00B0F0"/>
                </a:solidFill>
              </a:rPr>
              <a:t>During the Summer Term 1/2  our topic is Animals Including Humans. We will be:</a:t>
            </a:r>
          </a:p>
          <a:p>
            <a:r>
              <a:rPr lang="en-GB" sz="1100" b="1" dirty="0">
                <a:solidFill>
                  <a:srgbClr val="00B0F0"/>
                </a:solidFill>
              </a:rPr>
              <a:t>To know the key phases of a human lifecycle.</a:t>
            </a:r>
          </a:p>
          <a:p>
            <a:r>
              <a:rPr lang="en-GB" sz="1100" b="1" dirty="0">
                <a:solidFill>
                  <a:srgbClr val="00B0F0"/>
                </a:solidFill>
              </a:rPr>
              <a:t>To know the main changes between babyhood and childhood.</a:t>
            </a:r>
          </a:p>
          <a:p>
            <a:r>
              <a:rPr lang="en-GB" sz="1100" b="1" dirty="0">
                <a:solidFill>
                  <a:srgbClr val="00B0F0"/>
                </a:solidFill>
              </a:rPr>
              <a:t>To understand changes during adolescence. </a:t>
            </a:r>
          </a:p>
          <a:p>
            <a:r>
              <a:rPr lang="en-GB" sz="1100" b="1" dirty="0">
                <a:solidFill>
                  <a:srgbClr val="00B0F0"/>
                </a:solidFill>
              </a:rPr>
              <a:t>To know the changes between adulthood and the elderly.</a:t>
            </a:r>
          </a:p>
          <a:p>
            <a:r>
              <a:rPr lang="en-GB" sz="1100" b="1" dirty="0">
                <a:solidFill>
                  <a:srgbClr val="00B0F0"/>
                </a:solidFill>
              </a:rPr>
              <a:t>To recognise patterns between gestational periods in mammals.</a:t>
            </a:r>
          </a:p>
          <a:p>
            <a:r>
              <a:rPr lang="en-GB" sz="1100" b="1" dirty="0">
                <a:solidFill>
                  <a:srgbClr val="00B0F0"/>
                </a:solidFill>
              </a:rPr>
              <a:t>To recognise the patterns between gestational periods and life spans. </a:t>
            </a:r>
          </a:p>
        </p:txBody>
      </p:sp>
      <p:sp>
        <p:nvSpPr>
          <p:cNvPr id="36" name="TextBox 35">
            <a:extLst>
              <a:ext uri="{FF2B5EF4-FFF2-40B4-BE49-F238E27FC236}">
                <a16:creationId xmlns:a16="http://schemas.microsoft.com/office/drawing/2014/main" id="{565474FA-DDD5-4068-92D1-7651E6C79CFB}"/>
              </a:ext>
            </a:extLst>
          </p:cNvPr>
          <p:cNvSpPr txBox="1"/>
          <p:nvPr/>
        </p:nvSpPr>
        <p:spPr>
          <a:xfrm>
            <a:off x="7408444" y="5033124"/>
            <a:ext cx="4695430" cy="1546577"/>
          </a:xfrm>
          <a:prstGeom prst="rect">
            <a:avLst/>
          </a:prstGeom>
          <a:solidFill>
            <a:schemeClr val="bg1"/>
          </a:solidFill>
          <a:ln w="28575">
            <a:solidFill>
              <a:srgbClr val="7030A0"/>
            </a:solidFill>
          </a:ln>
        </p:spPr>
        <p:txBody>
          <a:bodyPr wrap="square" rtlCol="0">
            <a:spAutoFit/>
          </a:bodyPr>
          <a:lstStyle/>
          <a:p>
            <a:r>
              <a:rPr lang="en-GB" sz="1050" b="1" dirty="0">
                <a:solidFill>
                  <a:srgbClr val="7030A0"/>
                </a:solidFill>
              </a:rPr>
              <a:t>Wider Curriculum</a:t>
            </a:r>
          </a:p>
          <a:p>
            <a:r>
              <a:rPr lang="en-GB" sz="1050" b="1" dirty="0">
                <a:solidFill>
                  <a:srgbClr val="7030A0"/>
                </a:solidFill>
              </a:rPr>
              <a:t>During Summer 1/2 we will be learning about WWII. We will learn:</a:t>
            </a:r>
          </a:p>
          <a:p>
            <a:r>
              <a:rPr lang="en-GB" sz="1050" b="1" dirty="0">
                <a:solidFill>
                  <a:srgbClr val="7030A0"/>
                </a:solidFill>
              </a:rPr>
              <a:t>What WWII was, how it began, when and where it took place.</a:t>
            </a:r>
          </a:p>
          <a:p>
            <a:r>
              <a:rPr lang="en-GB" sz="1050" b="1" dirty="0">
                <a:solidFill>
                  <a:srgbClr val="7030A0"/>
                </a:solidFill>
              </a:rPr>
              <a:t>We will look at which countries made up the allied and axis powers.</a:t>
            </a:r>
          </a:p>
          <a:p>
            <a:r>
              <a:rPr lang="en-GB" sz="1050" b="1" dirty="0">
                <a:solidFill>
                  <a:srgbClr val="7030A0"/>
                </a:solidFill>
              </a:rPr>
              <a:t>Find out about The Blitz, evacuation and how it affected lives of people in Britain. We will explore about job roles during the war and how they changed.</a:t>
            </a:r>
          </a:p>
          <a:p>
            <a:r>
              <a:rPr lang="en-GB" sz="1050" b="1" dirty="0">
                <a:solidFill>
                  <a:srgbClr val="7030A0"/>
                </a:solidFill>
              </a:rPr>
              <a:t>We will find out about how propaganda was used to encourage people during the war.</a:t>
            </a:r>
          </a:p>
          <a:p>
            <a:r>
              <a:rPr lang="en-GB" sz="1050" b="1" dirty="0">
                <a:solidFill>
                  <a:srgbClr val="7030A0"/>
                </a:solidFill>
              </a:rPr>
              <a:t>We will also study Ann Frank , her life and the Holocaust.</a:t>
            </a:r>
          </a:p>
        </p:txBody>
      </p:sp>
      <p:sp>
        <p:nvSpPr>
          <p:cNvPr id="37" name="TextBox 36">
            <a:extLst>
              <a:ext uri="{FF2B5EF4-FFF2-40B4-BE49-F238E27FC236}">
                <a16:creationId xmlns:a16="http://schemas.microsoft.com/office/drawing/2014/main" id="{0424BDCE-02D6-4D66-ACE3-081BC7E52043}"/>
              </a:ext>
            </a:extLst>
          </p:cNvPr>
          <p:cNvSpPr txBox="1"/>
          <p:nvPr/>
        </p:nvSpPr>
        <p:spPr>
          <a:xfrm>
            <a:off x="4189949" y="4584022"/>
            <a:ext cx="3156356" cy="1954381"/>
          </a:xfrm>
          <a:prstGeom prst="rect">
            <a:avLst/>
          </a:prstGeom>
          <a:solidFill>
            <a:schemeClr val="bg1"/>
          </a:solidFill>
          <a:ln w="28575">
            <a:solidFill>
              <a:srgbClr val="FFFF00"/>
            </a:solidFill>
          </a:ln>
        </p:spPr>
        <p:txBody>
          <a:bodyPr wrap="square" rtlCol="0">
            <a:spAutoFit/>
          </a:bodyPr>
          <a:lstStyle/>
          <a:p>
            <a:r>
              <a:rPr lang="en-GB" sz="1100" b="1" dirty="0" smtClean="0"/>
              <a:t>Homework</a:t>
            </a:r>
          </a:p>
          <a:p>
            <a:r>
              <a:rPr lang="en-GB" sz="1100" b="1" dirty="0" smtClean="0"/>
              <a:t>Our homework focus is daily reading for 20 minutes each evening. We ask that you listen to the children read and discuss the stories/texts where possible. </a:t>
            </a:r>
          </a:p>
          <a:p>
            <a:r>
              <a:rPr lang="en-GB" sz="1100" b="1" dirty="0" smtClean="0"/>
              <a:t>Spelling tests are every Friday. Spellings have been sent home in reading packs and digitally via </a:t>
            </a:r>
            <a:r>
              <a:rPr lang="en-GB" sz="1100" b="1" dirty="0" smtClean="0"/>
              <a:t>Purple Mash.</a:t>
            </a:r>
            <a:endParaRPr lang="en-GB" sz="1100" b="1" dirty="0" smtClean="0"/>
          </a:p>
          <a:p>
            <a:r>
              <a:rPr lang="en-GB" sz="1100" b="1" dirty="0" smtClean="0"/>
              <a:t>Please encourage the children to use TTRS (Timetables Rockstars) each evening to help them become fluent in their number facts.</a:t>
            </a:r>
            <a:endParaRPr lang="en-GB" sz="1100" b="1" dirty="0"/>
          </a:p>
        </p:txBody>
      </p:sp>
      <p:sp>
        <p:nvSpPr>
          <p:cNvPr id="38" name="TextBox 37">
            <a:extLst>
              <a:ext uri="{FF2B5EF4-FFF2-40B4-BE49-F238E27FC236}">
                <a16:creationId xmlns:a16="http://schemas.microsoft.com/office/drawing/2014/main" id="{7E77EF7D-D290-4C48-B0D5-1EAF7B33D248}"/>
              </a:ext>
            </a:extLst>
          </p:cNvPr>
          <p:cNvSpPr txBox="1"/>
          <p:nvPr/>
        </p:nvSpPr>
        <p:spPr>
          <a:xfrm>
            <a:off x="176156" y="4303256"/>
            <a:ext cx="3951654" cy="1954381"/>
          </a:xfrm>
          <a:prstGeom prst="rect">
            <a:avLst/>
          </a:prstGeom>
          <a:solidFill>
            <a:schemeClr val="bg1"/>
          </a:solidFill>
          <a:ln w="28575">
            <a:solidFill>
              <a:srgbClr val="92D050"/>
            </a:solidFill>
          </a:ln>
        </p:spPr>
        <p:txBody>
          <a:bodyPr wrap="square" rtlCol="0">
            <a:spAutoFit/>
          </a:bodyPr>
          <a:lstStyle/>
          <a:p>
            <a:r>
              <a:rPr lang="en-GB" sz="1100" b="1" dirty="0" smtClean="0"/>
              <a:t>PE – Rounders and Outdoor and Adventurous Activity</a:t>
            </a:r>
            <a:endParaRPr lang="en-GB" sz="1100" b="1" dirty="0"/>
          </a:p>
          <a:p>
            <a:r>
              <a:rPr lang="en-GB" sz="1100" b="1" dirty="0"/>
              <a:t>During </a:t>
            </a:r>
            <a:r>
              <a:rPr lang="en-GB" sz="1100" b="1" dirty="0" smtClean="0"/>
              <a:t>the Summer Term will be Wednesday and Thursdays</a:t>
            </a:r>
            <a:endParaRPr lang="en-GB" sz="1100" b="1" dirty="0"/>
          </a:p>
          <a:p>
            <a:r>
              <a:rPr lang="en-GB" sz="1100" b="1" dirty="0"/>
              <a:t>We will be learning how to:</a:t>
            </a:r>
          </a:p>
          <a:p>
            <a:r>
              <a:rPr lang="en-GB" sz="1100" b="1" dirty="0"/>
              <a:t>Develop an understanding of how to improve in different physical activities and sports and learn how to evaluate and recognise our own success.</a:t>
            </a:r>
          </a:p>
          <a:p>
            <a:r>
              <a:rPr lang="en-GB" sz="1100" b="1" dirty="0"/>
              <a:t>Develop fundamental movement skills and become increasingly confident and competent.</a:t>
            </a:r>
          </a:p>
          <a:p>
            <a:r>
              <a:rPr lang="en-GB" sz="1100" b="1" dirty="0"/>
              <a:t>Participate in team games, developing simple tactics for attacking and defending and communicate effectively</a:t>
            </a:r>
            <a:r>
              <a:rPr lang="en-GB" sz="1100" b="1" dirty="0" smtClean="0"/>
              <a:t>.</a:t>
            </a:r>
          </a:p>
          <a:p>
            <a:r>
              <a:rPr lang="en-GB" sz="1100" b="1" dirty="0" smtClean="0"/>
              <a:t>Develop our ability to solve problems and increase resilience.</a:t>
            </a:r>
            <a:endParaRPr lang="en-GB" sz="1100" b="1" dirty="0"/>
          </a:p>
        </p:txBody>
      </p:sp>
      <p:sp>
        <p:nvSpPr>
          <p:cNvPr id="39" name="TextBox 38">
            <a:extLst>
              <a:ext uri="{FF2B5EF4-FFF2-40B4-BE49-F238E27FC236}">
                <a16:creationId xmlns:a16="http://schemas.microsoft.com/office/drawing/2014/main" id="{751E20AB-956D-4B7A-9A16-3E33B800D9A7}"/>
              </a:ext>
            </a:extLst>
          </p:cNvPr>
          <p:cNvSpPr txBox="1"/>
          <p:nvPr/>
        </p:nvSpPr>
        <p:spPr>
          <a:xfrm>
            <a:off x="7967125" y="3456088"/>
            <a:ext cx="3972401" cy="1277273"/>
          </a:xfrm>
          <a:prstGeom prst="rect">
            <a:avLst/>
          </a:prstGeom>
          <a:solidFill>
            <a:schemeClr val="bg1"/>
          </a:solidFill>
          <a:ln w="28575">
            <a:solidFill>
              <a:srgbClr val="00B0F0"/>
            </a:solidFill>
          </a:ln>
        </p:spPr>
        <p:txBody>
          <a:bodyPr wrap="square" rtlCol="0">
            <a:spAutoFit/>
          </a:bodyPr>
          <a:lstStyle/>
          <a:p>
            <a:r>
              <a:rPr lang="en-GB" sz="1100" b="1" dirty="0">
                <a:solidFill>
                  <a:srgbClr val="0070C0"/>
                </a:solidFill>
              </a:rPr>
              <a:t>Computing and E-safety</a:t>
            </a:r>
          </a:p>
          <a:p>
            <a:endParaRPr lang="en-GB" sz="1100" b="1" dirty="0">
              <a:solidFill>
                <a:srgbClr val="0070C0"/>
              </a:solidFill>
            </a:endParaRPr>
          </a:p>
          <a:p>
            <a:r>
              <a:rPr lang="en-GB" sz="1100" b="1" dirty="0">
                <a:solidFill>
                  <a:srgbClr val="0070C0"/>
                </a:solidFill>
              </a:rPr>
              <a:t>Children will learn about E-safety and how to stay safe when using the internet.</a:t>
            </a:r>
          </a:p>
          <a:p>
            <a:r>
              <a:rPr lang="en-GB" sz="1100" b="1" dirty="0">
                <a:solidFill>
                  <a:srgbClr val="0070C0"/>
                </a:solidFill>
              </a:rPr>
              <a:t>We will be completing the </a:t>
            </a:r>
            <a:r>
              <a:rPr lang="en-GB" sz="1100" b="1" dirty="0" smtClean="0">
                <a:solidFill>
                  <a:srgbClr val="0070C0"/>
                </a:solidFill>
              </a:rPr>
              <a:t>topics:</a:t>
            </a:r>
            <a:endParaRPr lang="en-GB" sz="1100" b="1" dirty="0">
              <a:solidFill>
                <a:srgbClr val="0070C0"/>
              </a:solidFill>
            </a:endParaRPr>
          </a:p>
          <a:p>
            <a:r>
              <a:rPr lang="en-GB" sz="1100" b="1" dirty="0" smtClean="0">
                <a:solidFill>
                  <a:srgbClr val="0070C0"/>
                </a:solidFill>
              </a:rPr>
              <a:t>‘coding’ and ‘Word Processing’ using Purple Mash, our online platform. </a:t>
            </a:r>
            <a:endParaRPr lang="en-GB" sz="1100" b="1" dirty="0">
              <a:solidFill>
                <a:srgbClr val="0070C0"/>
              </a:solidFill>
            </a:endParaRPr>
          </a:p>
        </p:txBody>
      </p:sp>
      <p:sp>
        <p:nvSpPr>
          <p:cNvPr id="40" name="TextBox 39">
            <a:extLst>
              <a:ext uri="{FF2B5EF4-FFF2-40B4-BE49-F238E27FC236}">
                <a16:creationId xmlns:a16="http://schemas.microsoft.com/office/drawing/2014/main" id="{70331F2A-449C-4CCF-B57E-DA32AD35E298}"/>
              </a:ext>
            </a:extLst>
          </p:cNvPr>
          <p:cNvSpPr txBox="1"/>
          <p:nvPr/>
        </p:nvSpPr>
        <p:spPr>
          <a:xfrm>
            <a:off x="5355026" y="3876136"/>
            <a:ext cx="1674113" cy="707886"/>
          </a:xfrm>
          <a:prstGeom prst="rect">
            <a:avLst/>
          </a:prstGeom>
          <a:noFill/>
        </p:spPr>
        <p:txBody>
          <a:bodyPr wrap="none" rtlCol="0">
            <a:spAutoFit/>
          </a:bodyPr>
          <a:lstStyle/>
          <a:p>
            <a:pPr algn="ctr"/>
            <a:r>
              <a:rPr lang="en-GB" sz="2000" b="1" dirty="0">
                <a:solidFill>
                  <a:schemeClr val="accent1"/>
                </a:solidFill>
              </a:rPr>
              <a:t>Year </a:t>
            </a:r>
            <a:r>
              <a:rPr lang="en-GB" sz="2000" b="1" dirty="0" smtClean="0">
                <a:solidFill>
                  <a:schemeClr val="accent1"/>
                </a:solidFill>
              </a:rPr>
              <a:t>5</a:t>
            </a:r>
            <a:endParaRPr lang="en-GB" sz="2000" b="1" dirty="0">
              <a:solidFill>
                <a:schemeClr val="accent1"/>
              </a:solidFill>
            </a:endParaRPr>
          </a:p>
          <a:p>
            <a:pPr algn="ctr"/>
            <a:r>
              <a:rPr lang="en-GB" sz="2000" b="1" dirty="0" smtClean="0">
                <a:solidFill>
                  <a:schemeClr val="accent1"/>
                </a:solidFill>
              </a:rPr>
              <a:t>Summer Term</a:t>
            </a:r>
            <a:endParaRPr lang="en-GB" sz="2000" b="1" dirty="0">
              <a:solidFill>
                <a:schemeClr val="accent1"/>
              </a:solidFill>
            </a:endParaRPr>
          </a:p>
        </p:txBody>
      </p:sp>
      <p:sp>
        <p:nvSpPr>
          <p:cNvPr id="41" name="Speech Bubble: Oval 40">
            <a:extLst>
              <a:ext uri="{FF2B5EF4-FFF2-40B4-BE49-F238E27FC236}">
                <a16:creationId xmlns:a16="http://schemas.microsoft.com/office/drawing/2014/main" id="{1C69E2E0-7953-417D-8608-CFAF8A9189BF}"/>
              </a:ext>
            </a:extLst>
          </p:cNvPr>
          <p:cNvSpPr/>
          <p:nvPr/>
        </p:nvSpPr>
        <p:spPr>
          <a:xfrm>
            <a:off x="8958335" y="2517561"/>
            <a:ext cx="1595648" cy="60529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Thank you for all of your help and support!</a:t>
            </a:r>
          </a:p>
        </p:txBody>
      </p:sp>
    </p:spTree>
    <p:extLst>
      <p:ext uri="{BB962C8B-B14F-4D97-AF65-F5344CB8AC3E}">
        <p14:creationId xmlns:p14="http://schemas.microsoft.com/office/powerpoint/2010/main" val="678496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643</Words>
  <Application>Microsoft Office PowerPoint</Application>
  <PresentationFormat>Widescreen</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Golding</dc:creator>
  <cp:lastModifiedBy>Bernadette Hickman</cp:lastModifiedBy>
  <cp:revision>10</cp:revision>
  <dcterms:created xsi:type="dcterms:W3CDTF">2026-02-05T12:56:22Z</dcterms:created>
  <dcterms:modified xsi:type="dcterms:W3CDTF">2026-06-07T13:43:29Z</dcterms:modified>
</cp:coreProperties>
</file>