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1771" r:id="rId2"/>
    <p:sldId id="1778" r:id="rId3"/>
    <p:sldId id="1770" r:id="rId4"/>
    <p:sldId id="1779" r:id="rId5"/>
    <p:sldId id="1776" r:id="rId6"/>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184"/>
    <a:srgbClr val="7C5DA3"/>
    <a:srgbClr val="E8F4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5" d="100"/>
          <a:sy n="95" d="100"/>
        </p:scale>
        <p:origin x="235"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45659" cy="498056"/>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dirty="0"/>
          </a:p>
        </p:txBody>
      </p:sp>
      <p:sp>
        <p:nvSpPr>
          <p:cNvPr id="3" name="Date Placeholder 2"/>
          <p:cNvSpPr txBox="1">
            <a:spLocks noGrp="1"/>
          </p:cNvSpPr>
          <p:nvPr>
            <p:ph type="dt" idx="1"/>
          </p:nvPr>
        </p:nvSpPr>
        <p:spPr>
          <a:xfrm>
            <a:off x="3850443" y="0"/>
            <a:ext cx="2945659" cy="498056"/>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260E3AB-A214-46AC-B714-38E1077F4210}" type="datetime1">
              <a:rPr lang="en-US"/>
              <a:pPr>
                <a:defRPr/>
              </a:pPr>
              <a:t>8/12/2026</a:t>
            </a:fld>
            <a:endParaRPr dirty="0"/>
          </a:p>
        </p:txBody>
      </p:sp>
      <p:sp>
        <p:nvSpPr>
          <p:cNvPr id="3076" name="Slide Image Placeholder 3"/>
          <p:cNvSpPr>
            <a:spLocks noGrp="1" noRot="1" noChangeAspect="1"/>
          </p:cNvSpPr>
          <p:nvPr>
            <p:ph type="sldImg" idx="2"/>
          </p:nvPr>
        </p:nvSpPr>
        <p:spPr bwMode="auto">
          <a:xfrm>
            <a:off x="1166813" y="1241425"/>
            <a:ext cx="4464050" cy="3349625"/>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p:cNvSpPr txBox="1">
            <a:spLocks noGrp="1"/>
          </p:cNvSpPr>
          <p:nvPr>
            <p:ph type="body" sz="quarter" idx="3"/>
          </p:nvPr>
        </p:nvSpPr>
        <p:spPr>
          <a:xfrm>
            <a:off x="679768" y="4777194"/>
            <a:ext cx="5438140" cy="3908614"/>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p:cNvSpPr txBox="1">
            <a:spLocks noGrp="1"/>
          </p:cNvSpPr>
          <p:nvPr>
            <p:ph type="ftr" sz="quarter" idx="4"/>
          </p:nvPr>
        </p:nvSpPr>
        <p:spPr>
          <a:xfrm>
            <a:off x="0"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dirty="0"/>
          </a:p>
        </p:txBody>
      </p:sp>
      <p:sp>
        <p:nvSpPr>
          <p:cNvPr id="7" name="Slide Number Placeholder 6"/>
          <p:cNvSpPr txBox="1">
            <a:spLocks noGrp="1"/>
          </p:cNvSpPr>
          <p:nvPr>
            <p:ph type="sldNum" sz="quarter" idx="5"/>
          </p:nvPr>
        </p:nvSpPr>
        <p:spPr>
          <a:xfrm>
            <a:off x="3850443" y="9428584"/>
            <a:ext cx="2945659" cy="498055"/>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7FFE9782-B39A-456D-B559-606D159CA9A1}" type="slidenum">
              <a:rPr/>
              <a:pPr>
                <a:defRPr/>
              </a:pPr>
              <a:t>‹#›</a:t>
            </a:fld>
            <a:endParaRPr dirty="0"/>
          </a:p>
        </p:txBody>
      </p:sp>
    </p:spTree>
    <p:extLst>
      <p:ext uri="{BB962C8B-B14F-4D97-AF65-F5344CB8AC3E}">
        <p14:creationId xmlns:p14="http://schemas.microsoft.com/office/powerpoint/2010/main" val="159410184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10"/>
          </p:nvPr>
        </p:nvSpPr>
        <p:spPr>
          <a:ln/>
        </p:spPr>
        <p:txBody>
          <a:bodyPr/>
          <a:lstStyle>
            <a:lvl1pPr>
              <a:defRPr/>
            </a:lvl1pPr>
          </a:lstStyle>
          <a:p>
            <a:pPr>
              <a:defRPr/>
            </a:pPr>
            <a:fld id="{3E3F6E71-F28E-4A4D-8F6E-08086644DBA4}" type="datetime1">
              <a:rPr lang="en-US"/>
              <a:pPr>
                <a:defRPr/>
              </a:pPr>
              <a:t>8/12/2026</a:t>
            </a:fld>
            <a:endParaRPr dirty="0"/>
          </a:p>
        </p:txBody>
      </p:sp>
      <p:sp>
        <p:nvSpPr>
          <p:cNvPr id="5" name="Footer Placeholder 4"/>
          <p:cNvSpPr txBox="1">
            <a:spLocks noGrp="1"/>
          </p:cNvSpPr>
          <p:nvPr>
            <p:ph type="ftr" sz="quarter" idx="11"/>
          </p:nvPr>
        </p:nvSpPr>
        <p:spPr>
          <a:ln/>
        </p:spPr>
        <p:txBody>
          <a:bodyPr/>
          <a:lstStyle>
            <a:lvl1pPr>
              <a:defRPr/>
            </a:lvl1pPr>
          </a:lstStyle>
          <a:p>
            <a:pPr>
              <a:defRPr/>
            </a:pPr>
            <a:r>
              <a:rPr dirty="0"/>
              <a:t>© Focus Education UK Ltd. </a:t>
            </a:r>
          </a:p>
        </p:txBody>
      </p:sp>
      <p:sp>
        <p:nvSpPr>
          <p:cNvPr id="6" name="Slide Number Placeholder 5"/>
          <p:cNvSpPr txBox="1">
            <a:spLocks noGrp="1"/>
          </p:cNvSpPr>
          <p:nvPr>
            <p:ph type="sldNum" sz="quarter" idx="12"/>
          </p:nvPr>
        </p:nvSpPr>
        <p:spPr>
          <a:ln/>
        </p:spPr>
        <p:txBody>
          <a:bodyPr/>
          <a:lstStyle>
            <a:lvl1pPr>
              <a:defRPr/>
            </a:lvl1pPr>
          </a:lstStyle>
          <a:p>
            <a:pPr>
              <a:defRPr/>
            </a:pPr>
            <a:fld id="{F70377DA-A267-4647-81C6-C466F7142076}" type="slidenum">
              <a:rPr/>
              <a:pPr>
                <a:defRPr/>
              </a:pPr>
              <a:t>‹#›</a:t>
            </a:fld>
            <a:endParaRPr dirty="0"/>
          </a:p>
        </p:txBody>
      </p:sp>
    </p:spTree>
    <p:extLst>
      <p:ext uri="{BB962C8B-B14F-4D97-AF65-F5344CB8AC3E}">
        <p14:creationId xmlns:p14="http://schemas.microsoft.com/office/powerpoint/2010/main" val="1362358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559800" y="6445250"/>
            <a:ext cx="5842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1"/>
          <p:cNvSpPr txBox="1">
            <a:spLocks/>
          </p:cNvSpPr>
          <p:nvPr userDrawn="1"/>
        </p:nvSpPr>
        <p:spPr>
          <a:xfrm>
            <a:off x="3044825" y="6491288"/>
            <a:ext cx="3086100" cy="365125"/>
          </a:xfrm>
          <a:prstGeom prst="rect">
            <a:avLst/>
          </a:prstGeom>
          <a:noFill/>
          <a:ln>
            <a:noFill/>
          </a:ln>
        </p:spPr>
        <p:txBody>
          <a:bodyPr anchor="ctr" anchorCtr="1"/>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rPr dirty="0"/>
              <a:t>© Focus Education UK Ltd. </a:t>
            </a:r>
          </a:p>
        </p:txBody>
      </p:sp>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txBox="1">
            <a:spLocks noGrp="1"/>
          </p:cNvSpPr>
          <p:nvPr>
            <p:ph type="dt" sz="half" idx="10"/>
          </p:nvPr>
        </p:nvSpPr>
        <p:spPr/>
        <p:txBody>
          <a:bodyPr/>
          <a:lstStyle>
            <a:lvl1pPr>
              <a:defRPr/>
            </a:lvl1pPr>
          </a:lstStyle>
          <a:p>
            <a:pPr>
              <a:defRPr/>
            </a:pPr>
            <a:fld id="{E0CF7800-02E1-4CC2-842C-5DD9EF076BD8}" type="datetime1">
              <a:rPr lang="en-US"/>
              <a:pPr>
                <a:defRPr/>
              </a:pPr>
              <a:t>8/12/2026</a:t>
            </a:fld>
            <a:endParaRPr dirty="0"/>
          </a:p>
        </p:txBody>
      </p:sp>
      <p:sp>
        <p:nvSpPr>
          <p:cNvPr id="7" name="Slide Number Placeholder 5"/>
          <p:cNvSpPr txBox="1">
            <a:spLocks noGrp="1"/>
          </p:cNvSpPr>
          <p:nvPr>
            <p:ph type="sldNum" sz="quarter" idx="11"/>
          </p:nvPr>
        </p:nvSpPr>
        <p:spPr/>
        <p:txBody>
          <a:bodyPr/>
          <a:lstStyle>
            <a:lvl1pPr>
              <a:defRPr/>
            </a:lvl1pPr>
          </a:lstStyle>
          <a:p>
            <a:pPr>
              <a:defRPr/>
            </a:pPr>
            <a:fld id="{56BEA453-0036-4CA1-AAD5-3FEF21499C57}" type="slidenum">
              <a:rPr/>
              <a:pPr>
                <a:defRPr/>
              </a:pPr>
              <a:t>‹#›</a:t>
            </a:fld>
            <a:endParaRPr dirty="0"/>
          </a:p>
        </p:txBody>
      </p:sp>
    </p:spTree>
    <p:extLst>
      <p:ext uri="{BB962C8B-B14F-4D97-AF65-F5344CB8AC3E}">
        <p14:creationId xmlns:p14="http://schemas.microsoft.com/office/powerpoint/2010/main" val="359835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5D77DB5-6A83-421E-87BA-90BC53525E43}" type="datetime1">
              <a:rPr lang="en-US"/>
              <a:pPr>
                <a:defRPr/>
              </a:pPr>
              <a:t>8/12/2026</a:t>
            </a:fld>
            <a:endParaRPr dirty="0"/>
          </a:p>
        </p:txBody>
      </p:sp>
      <p:sp>
        <p:nvSpPr>
          <p:cNvPr id="5" name="Footer Placeholder 4"/>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r>
              <a:rPr dirty="0"/>
              <a:t>© Focus Education UK Ltd. </a:t>
            </a:r>
          </a:p>
        </p:txBody>
      </p:sp>
      <p:sp>
        <p:nvSpPr>
          <p:cNvPr id="6" name="Slide Number Placeholder 5"/>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16442C7D-46E7-460A-A6DD-F655CDEAA14A}"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219" r:id="rId1"/>
    <p:sldLayoutId id="2147484220" r:id="rId2"/>
  </p:sldLayoutIdLst>
  <p:transition spd="slow"/>
  <p:hf sldNum="0" hdr="0" ftr="0" dt="0"/>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txBox="1">
            <a:spLocks noGrp="1" noChangeArrowheads="1"/>
          </p:cNvSpPr>
          <p:nvPr>
            <p:ph type="title"/>
          </p:nvPr>
        </p:nvSpPr>
        <p:spPr>
          <a:xfrm>
            <a:off x="142875" y="57150"/>
            <a:ext cx="8867775" cy="492125"/>
          </a:xfrm>
        </p:spPr>
        <p:txBody>
          <a:bodyPr anchorCtr="1"/>
          <a:lstStyle/>
          <a:p>
            <a:pPr algn="ctr" eaLnBrk="1" hangingPunct="1"/>
            <a:r>
              <a:rPr lang="en-GB" altLang="en-US" sz="2800" b="1" dirty="0">
                <a:solidFill>
                  <a:srgbClr val="7FC184"/>
                </a:solidFill>
                <a:latin typeface="Century Gothic" panose="020B0502020202020204" pitchFamily="34" charset="0"/>
              </a:rPr>
              <a:t>Year 5: Autumn 1 Knowledge Organiser - Forces</a:t>
            </a:r>
          </a:p>
        </p:txBody>
      </p:sp>
      <p:graphicFrame>
        <p:nvGraphicFramePr>
          <p:cNvPr id="3" name="Content Placeholder 3"/>
          <p:cNvGraphicFramePr>
            <a:graphicFrameLocks noGrp="1"/>
          </p:cNvGraphicFramePr>
          <p:nvPr>
            <p:ph idx="1"/>
          </p:nvPr>
        </p:nvGraphicFramePr>
        <p:xfrm>
          <a:off x="142875" y="628650"/>
          <a:ext cx="8885238" cy="5740399"/>
        </p:xfrm>
        <a:graphic>
          <a:graphicData uri="http://schemas.openxmlformats.org/drawingml/2006/table">
            <a:tbl>
              <a:tblPr firstRow="1" bandRow="1">
                <a:effectLst/>
                <a:tableStyleId>{5C22544A-7EE6-4342-B048-85BDC9FD1C3A}</a:tableStyleId>
              </a:tblPr>
              <a:tblGrid>
                <a:gridCol w="1199818">
                  <a:extLst>
                    <a:ext uri="{9D8B030D-6E8A-4147-A177-3AD203B41FA5}">
                      <a16:colId xmlns:a16="http://schemas.microsoft.com/office/drawing/2014/main" val="20000"/>
                    </a:ext>
                  </a:extLst>
                </a:gridCol>
                <a:gridCol w="2471952">
                  <a:extLst>
                    <a:ext uri="{9D8B030D-6E8A-4147-A177-3AD203B41FA5}">
                      <a16:colId xmlns:a16="http://schemas.microsoft.com/office/drawing/2014/main" val="20001"/>
                    </a:ext>
                  </a:extLst>
                </a:gridCol>
                <a:gridCol w="2668136">
                  <a:extLst>
                    <a:ext uri="{9D8B030D-6E8A-4147-A177-3AD203B41FA5}">
                      <a16:colId xmlns:a16="http://schemas.microsoft.com/office/drawing/2014/main" val="20002"/>
                    </a:ext>
                  </a:extLst>
                </a:gridCol>
                <a:gridCol w="2545332">
                  <a:extLst>
                    <a:ext uri="{9D8B030D-6E8A-4147-A177-3AD203B41FA5}">
                      <a16:colId xmlns:a16="http://schemas.microsoft.com/office/drawing/2014/main" val="20003"/>
                    </a:ext>
                  </a:extLst>
                </a:gridCol>
              </a:tblGrid>
              <a:tr h="392024">
                <a:tc gridSpan="2">
                  <a:txBody>
                    <a:bodyPr/>
                    <a:lstStyle/>
                    <a:p>
                      <a:pPr lvl="0" algn="ctr"/>
                      <a:r>
                        <a:rPr lang="en-GB" sz="1800" dirty="0">
                          <a:solidFill>
                            <a:schemeClr val="bg1"/>
                          </a:solidFill>
                          <a:latin typeface="Century Gothic" pitchFamily="34"/>
                        </a:rPr>
                        <a:t>Subject Specific Vocabulary</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Century Gothic" pitchFamily="34"/>
                        </a:rPr>
                        <a:t>Interesting Book</a:t>
                      </a:r>
                    </a:p>
                  </a:txBody>
                  <a:tcPr marL="91434" marR="91434"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Forces</a:t>
                      </a: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187210">
                <a:tc rowSpan="2">
                  <a:txBody>
                    <a:bodyPr/>
                    <a:lstStyle/>
                    <a:p>
                      <a:r>
                        <a:rPr lang="en-GB" sz="1400" b="1" dirty="0">
                          <a:solidFill>
                            <a:srgbClr val="7FC184"/>
                          </a:solidFill>
                          <a:latin typeface="Century Gothic" panose="020B0502020202020204" pitchFamily="34" charset="0"/>
                        </a:rPr>
                        <a:t>friction</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Friction is a force between two surfaces that are sliding, or trying to slide, across each other.</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9">
                  <a:txBody>
                    <a:bodyPr/>
                    <a:lstStyle/>
                    <a:p>
                      <a:pPr lvl="0" algn="ctr"/>
                      <a:endParaRPr lang="en-GB" sz="120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315775">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Frictional force is any force that is caused due to friction. An example of this might be when you put on the brakes on your bike. </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365817">
                <a:tc>
                  <a:txBody>
                    <a:bodyPr/>
                    <a:lstStyle/>
                    <a:p>
                      <a:r>
                        <a:rPr lang="en-GB" sz="1400" b="1" dirty="0">
                          <a:solidFill>
                            <a:srgbClr val="7FC184"/>
                          </a:solidFill>
                          <a:latin typeface="Century Gothic" panose="020B0502020202020204" pitchFamily="34" charset="0"/>
                        </a:rPr>
                        <a:t>gravity</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Gravity is a force which tries to pull two objects toward each other.</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71142">
                <a:tc rowSpan="2">
                  <a:txBody>
                    <a:bodyPr/>
                    <a:lstStyle/>
                    <a:p>
                      <a:r>
                        <a:rPr lang="en-GB" sz="1400" b="1" dirty="0">
                          <a:solidFill>
                            <a:srgbClr val="7FC184"/>
                          </a:solidFill>
                          <a:latin typeface="Century Gothic" panose="020B0502020202020204" pitchFamily="34" charset="0"/>
                        </a:rPr>
                        <a:t>air resistance</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Air resistance is a type of friction between air and another material. For example, when an aeroplane flies through the air.</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04"/>
                  </a:ext>
                </a:extLst>
              </a:tr>
              <a:tr h="569011">
                <a:tc vMerge="1">
                  <a:txBody>
                    <a:bodyPr/>
                    <a:lstStyle/>
                    <a:p>
                      <a:r>
                        <a:rPr lang="en-GB" sz="1400" b="1" dirty="0">
                          <a:solidFill>
                            <a:schemeClr val="accent6">
                              <a:lumMod val="75000"/>
                            </a:schemeClr>
                          </a:solidFill>
                          <a:latin typeface="Century Gothic" panose="020B0502020202020204" pitchFamily="34" charset="0"/>
                        </a:rPr>
                        <a:t>intestine</a:t>
                      </a:r>
                    </a:p>
                  </a:txBody>
                  <a:tcPr marT="45734" marB="45734">
                    <a:solidFill>
                      <a:schemeClr val="accent6">
                        <a:lumMod val="40000"/>
                        <a:lumOff val="6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4" marB="45734">
                    <a:solidFill>
                      <a:schemeClr val="accent6">
                        <a:lumMod val="40000"/>
                        <a:lumOff val="60000"/>
                      </a:schemeClr>
                    </a:solid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Gravity is the pulling force acting between the Earth and a falling object, for example when you drop something. Gravity pulls objects to the ground.</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5"/>
                  </a:ext>
                </a:extLst>
              </a:tr>
              <a:tr h="335024">
                <a:tc rowSpan="2">
                  <a:txBody>
                    <a:bodyPr/>
                    <a:lstStyle/>
                    <a:p>
                      <a:r>
                        <a:rPr lang="en-GB" sz="1400" b="1" dirty="0">
                          <a:solidFill>
                            <a:srgbClr val="7FC184"/>
                          </a:solidFill>
                          <a:latin typeface="Century Gothic" panose="020B0502020202020204" pitchFamily="34" charset="0"/>
                        </a:rPr>
                        <a:t>water resistance</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If you go swimming, there is friction between your skin and the water particles.</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200" b="1" dirty="0">
                        <a:solidFill>
                          <a:schemeClr val="accent6">
                            <a:lumMod val="75000"/>
                          </a:schemeClr>
                        </a:solidFill>
                        <a:latin typeface="Century Gothic" panose="020B0502020202020204" pitchFamily="34" charset="0"/>
                      </a:endParaRPr>
                    </a:p>
                  </a:txBody>
                  <a:tcPr marT="45736" marB="45736">
                    <a:solidFill>
                      <a:schemeClr val="accent6">
                        <a:lumMod val="40000"/>
                        <a:lumOff val="60000"/>
                      </a:schemeClr>
                    </a:solidFill>
                  </a:tcPr>
                </a:tc>
                <a:extLst>
                  <a:ext uri="{0D108BD9-81ED-4DB2-BD59-A6C34878D82A}">
                    <a16:rowId xmlns:a16="http://schemas.microsoft.com/office/drawing/2014/main" val="10006"/>
                  </a:ext>
                </a:extLst>
              </a:tr>
              <a:tr h="183203">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Surface resistance is the force on objects moving across a surface, such as an ice-skater skating on ice.</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7"/>
                  </a:ext>
                </a:extLst>
              </a:tr>
              <a:tr h="365817">
                <a:tc>
                  <a:txBody>
                    <a:bodyPr/>
                    <a:lstStyle/>
                    <a:p>
                      <a:r>
                        <a:rPr lang="en-GB" sz="1400" b="1" dirty="0">
                          <a:solidFill>
                            <a:srgbClr val="7FC184"/>
                          </a:solidFill>
                          <a:latin typeface="Century Gothic" panose="020B0502020202020204" pitchFamily="34" charset="0"/>
                        </a:rPr>
                        <a:t>levers</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lever can be described as a long rigid body with a fulcrum along its length.</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8"/>
                  </a:ext>
                </a:extLst>
              </a:tr>
              <a:tr h="153467">
                <a:tc rowSpan="2">
                  <a:txBody>
                    <a:bodyPr/>
                    <a:lstStyle/>
                    <a:p>
                      <a:r>
                        <a:rPr lang="en-GB" sz="1400" b="1" dirty="0">
                          <a:solidFill>
                            <a:srgbClr val="7FC184"/>
                          </a:solidFill>
                          <a:latin typeface="Century Gothic" panose="020B0502020202020204" pitchFamily="34" charset="0"/>
                        </a:rPr>
                        <a:t>pulleys</a:t>
                      </a:r>
                      <a:endParaRPr lang="en-GB" sz="1800" dirty="0">
                        <a:solidFill>
                          <a:srgbClr val="7FC184"/>
                        </a:solidFill>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Pulley is a simple machine and comprises of a wheel on a fixed axle, with a groove along the edges to guide a rope or cable.</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9"/>
                  </a:ext>
                </a:extLst>
              </a:tr>
              <a:tr h="486686">
                <a:tc vMerge="1">
                  <a:txBody>
                    <a:bodyPr/>
                    <a:lstStyle/>
                    <a:p>
                      <a:endParaRPr lang="en-GB" sz="1800" dirty="0">
                        <a:solidFill>
                          <a:schemeClr val="tx1"/>
                        </a:solidFill>
                      </a:endParaRPr>
                    </a:p>
                  </a:txBody>
                  <a:tcPr marT="45738" marB="4573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sz="900" b="0" dirty="0">
                        <a:solidFill>
                          <a:schemeClr val="tx1"/>
                        </a:solidFill>
                        <a:latin typeface="Century Gothic" panose="020B0502020202020204" pitchFamily="34" charset="0"/>
                      </a:endParaRPr>
                    </a:p>
                  </a:txBody>
                  <a:tcPr marT="45738" marB="4573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lvl="0" indent="0" algn="l">
                        <a:buFont typeface="Arial" panose="020B0604020202020204" pitchFamily="34" charset="0"/>
                        <a:buNone/>
                      </a:pPr>
                      <a:r>
                        <a:rPr lang="en-GB" sz="1200" b="1" dirty="0">
                          <a:solidFill>
                            <a:schemeClr val="bg1"/>
                          </a:solidFill>
                          <a:latin typeface="Century Gothic" pitchFamily="34"/>
                        </a:rPr>
                        <a:t>Important facts to know by the end of the forces topic:</a:t>
                      </a:r>
                    </a:p>
                  </a:txBody>
                  <a:tcPr marL="91434" marR="91434"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Any kind of force is really just a push or a pull.</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0"/>
                  </a:ext>
                </a:extLst>
              </a:tr>
              <a:tr h="502985">
                <a:tc>
                  <a:txBody>
                    <a:bodyPr/>
                    <a:lstStyle/>
                    <a:p>
                      <a:r>
                        <a:rPr lang="en-GB" sz="1400" b="1" dirty="0">
                          <a:solidFill>
                            <a:srgbClr val="7FC184"/>
                          </a:solidFill>
                          <a:latin typeface="Century Gothic" panose="020B0502020202020204" pitchFamily="34" charset="0"/>
                        </a:rPr>
                        <a:t>gears</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Gears are wheels with teeth that slot together. When one gear is turned the other one turns as well.</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6">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what gravity is and its impact on our lives.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dirty="0">
                          <a:solidFill>
                            <a:schemeClr val="tx1"/>
                          </a:solidFill>
                          <a:latin typeface="Century Gothic" pitchFamily="34"/>
                        </a:rPr>
                        <a:t>identify and know the effect of air resistance.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dirty="0">
                          <a:solidFill>
                            <a:schemeClr val="tx1"/>
                          </a:solidFill>
                          <a:latin typeface="Century Gothic" pitchFamily="34"/>
                        </a:rPr>
                        <a:t>identify and know the effect of water resistance.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dirty="0">
                          <a:solidFill>
                            <a:schemeClr val="tx1"/>
                          </a:solidFill>
                          <a:latin typeface="Century Gothic" pitchFamily="34"/>
                        </a:rPr>
                        <a:t>identify and know the effect of friction.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dirty="0">
                          <a:solidFill>
                            <a:schemeClr val="tx1"/>
                          </a:solidFill>
                          <a:latin typeface="Century Gothic" pitchFamily="34"/>
                        </a:rPr>
                        <a:t>explain how levers, pulleys and gears allow a smaller force to have a greater effect. </a:t>
                      </a:r>
                    </a:p>
                    <a:p>
                      <a:pPr marL="171450" lvl="0" indent="-171450" algn="l">
                        <a:buFont typeface="Arial" panose="020B0604020202020204" pitchFamily="34" charset="0"/>
                        <a:buChar char="•"/>
                      </a:pPr>
                      <a:r>
                        <a:rPr lang="en-GB" sz="1100" b="1" dirty="0">
                          <a:solidFill>
                            <a:schemeClr val="tx1"/>
                          </a:solidFill>
                          <a:latin typeface="Century Gothic" pitchFamily="34"/>
                        </a:rPr>
                        <a:t>know who Isaac Newton and Galileo were.</a:t>
                      </a:r>
                    </a:p>
                  </a:txBody>
                  <a:tcPr marL="91434" marR="91434"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Air resistance is the force on an object moving through air, such as a plane moving through the sky. Air resistance affects how fast or slowly objects move through the air</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1"/>
                  </a:ext>
                </a:extLst>
              </a:tr>
              <a:tr h="362786">
                <a:tc rowSpan="2">
                  <a:txBody>
                    <a:bodyPr/>
                    <a:lstStyle/>
                    <a:p>
                      <a:r>
                        <a:rPr lang="en-GB" sz="1400" b="1" dirty="0">
                          <a:solidFill>
                            <a:srgbClr val="7FC184"/>
                          </a:solidFill>
                          <a:latin typeface="Century Gothic" panose="020B0502020202020204" pitchFamily="34" charset="0"/>
                        </a:rPr>
                        <a:t>parachute</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A parachute is a device used to slow down an object that is falling towards the ground. As the parachute opens, the Air resistance increases.</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2"/>
                  </a:ext>
                </a:extLst>
              </a:tr>
              <a:tr h="277367">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Water resistance is the force on objects floating on or moving in water. </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3"/>
                  </a:ext>
                </a:extLst>
              </a:tr>
              <a:tr h="282839">
                <a:tc rowSpan="2">
                  <a:txBody>
                    <a:bodyPr/>
                    <a:lstStyle/>
                    <a:p>
                      <a:r>
                        <a:rPr lang="en-GB" sz="1400" b="1" dirty="0">
                          <a:solidFill>
                            <a:srgbClr val="7FC184"/>
                          </a:solidFill>
                          <a:latin typeface="Century Gothic" panose="020B0502020202020204" pitchFamily="34" charset="0"/>
                        </a:rPr>
                        <a:t>Galileo</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Galileo developed the telescope to enable close observation of the night sky.</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4"/>
                  </a:ext>
                </a:extLst>
              </a:tr>
              <a:tr h="220147">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Magnetic force is an invisible force created by electrons. Magnetic force controls magnetism and electricity.</a:t>
                      </a:r>
                      <a:endParaRPr lang="en-GB" sz="1000" b="0" dirty="0">
                        <a:solidFill>
                          <a:schemeClr val="tx1"/>
                        </a:solidFill>
                        <a:latin typeface="Century Gothic" panose="020B0502020202020204" pitchFamily="34" charset="0"/>
                      </a:endParaRPr>
                    </a:p>
                  </a:txBody>
                  <a:tcPr marL="91434" marR="91434"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5"/>
                  </a:ext>
                </a:extLst>
              </a:tr>
              <a:tr h="669099">
                <a:tc>
                  <a:txBody>
                    <a:bodyPr/>
                    <a:lstStyle/>
                    <a:p>
                      <a:r>
                        <a:rPr lang="en-GB" sz="1400" b="1" dirty="0">
                          <a:solidFill>
                            <a:srgbClr val="7FC184"/>
                          </a:solidFill>
                          <a:latin typeface="Century Gothic" panose="020B0502020202020204" pitchFamily="34" charset="0"/>
                        </a:rPr>
                        <a:t>Newton</a:t>
                      </a: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During his lifetime Newton developed the theory of gravity and made breakthroughs in the area of optics such as the reflecting telescope.</a:t>
                      </a:r>
                      <a:endParaRPr lang="en-GB" sz="900" b="0" dirty="0">
                        <a:solidFill>
                          <a:schemeClr val="tx1"/>
                        </a:solidFill>
                        <a:latin typeface="Century Gothic" panose="020B0502020202020204" pitchFamily="34" charset="0"/>
                      </a:endParaRPr>
                    </a:p>
                  </a:txBody>
                  <a:tcPr marL="91434" marR="91434" marT="45741" marB="4574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6"/>
                  </a:ext>
                </a:extLst>
              </a:tr>
            </a:tbl>
          </a:graphicData>
        </a:graphic>
      </p:graphicFrame>
      <p:pic>
        <p:nvPicPr>
          <p:cNvPr id="20542" name="Picture 2" descr="Related image"/>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21138" y="1036638"/>
            <a:ext cx="2312987" cy="251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txBox="1">
            <a:spLocks noGrp="1" noChangeArrowheads="1"/>
          </p:cNvSpPr>
          <p:nvPr>
            <p:ph type="title"/>
          </p:nvPr>
        </p:nvSpPr>
        <p:spPr>
          <a:xfrm>
            <a:off x="0" y="57150"/>
            <a:ext cx="9220200" cy="492125"/>
          </a:xfrm>
        </p:spPr>
        <p:txBody>
          <a:bodyPr anchorCtr="1"/>
          <a:lstStyle/>
          <a:p>
            <a:pPr algn="ctr" eaLnBrk="1" hangingPunct="1"/>
            <a:r>
              <a:rPr lang="en-GB" altLang="en-US" sz="1800" b="1" dirty="0">
                <a:solidFill>
                  <a:srgbClr val="7FC184"/>
                </a:solidFill>
                <a:latin typeface="Century Gothic" panose="020B0502020202020204" pitchFamily="34" charset="0"/>
              </a:rPr>
              <a:t>Year 5: Autumn 2 Knowledge Organisers - Reversible and Irreversible Changes</a:t>
            </a:r>
          </a:p>
        </p:txBody>
      </p:sp>
      <p:graphicFrame>
        <p:nvGraphicFramePr>
          <p:cNvPr id="3" name="Content Placeholder 3"/>
          <p:cNvGraphicFramePr>
            <a:graphicFrameLocks noGrp="1"/>
          </p:cNvGraphicFramePr>
          <p:nvPr>
            <p:ph idx="1"/>
          </p:nvPr>
        </p:nvGraphicFramePr>
        <p:xfrm>
          <a:off x="176213" y="628650"/>
          <a:ext cx="8867774" cy="5829305"/>
        </p:xfrm>
        <a:graphic>
          <a:graphicData uri="http://schemas.openxmlformats.org/drawingml/2006/table">
            <a:tbl>
              <a:tblPr firstRow="1" bandRow="1">
                <a:effectLst/>
                <a:tableStyleId>{5C22544A-7EE6-4342-B048-85BDC9FD1C3A}</a:tableStyleId>
              </a:tblPr>
              <a:tblGrid>
                <a:gridCol w="1413702">
                  <a:extLst>
                    <a:ext uri="{9D8B030D-6E8A-4147-A177-3AD203B41FA5}">
                      <a16:colId xmlns:a16="http://schemas.microsoft.com/office/drawing/2014/main" val="20000"/>
                    </a:ext>
                  </a:extLst>
                </a:gridCol>
                <a:gridCol w="2348158">
                  <a:extLst>
                    <a:ext uri="{9D8B030D-6E8A-4147-A177-3AD203B41FA5}">
                      <a16:colId xmlns:a16="http://schemas.microsoft.com/office/drawing/2014/main" val="20001"/>
                    </a:ext>
                  </a:extLst>
                </a:gridCol>
                <a:gridCol w="2710249">
                  <a:extLst>
                    <a:ext uri="{9D8B030D-6E8A-4147-A177-3AD203B41FA5}">
                      <a16:colId xmlns:a16="http://schemas.microsoft.com/office/drawing/2014/main" val="20002"/>
                    </a:ext>
                  </a:extLst>
                </a:gridCol>
                <a:gridCol w="2395665">
                  <a:extLst>
                    <a:ext uri="{9D8B030D-6E8A-4147-A177-3AD203B41FA5}">
                      <a16:colId xmlns:a16="http://schemas.microsoft.com/office/drawing/2014/main" val="20003"/>
                    </a:ext>
                  </a:extLst>
                </a:gridCol>
              </a:tblGrid>
              <a:tr h="391994">
                <a:tc gridSpan="2">
                  <a:txBody>
                    <a:bodyPr/>
                    <a:lstStyle/>
                    <a:p>
                      <a:pPr lvl="0" algn="ctr"/>
                      <a:r>
                        <a:rPr lang="en-GB" sz="1800" dirty="0">
                          <a:solidFill>
                            <a:schemeClr val="bg1"/>
                          </a:solidFill>
                          <a:latin typeface="Century Gothic" pitchFamily="34"/>
                        </a:rPr>
                        <a:t>Subject Specific Vocabulary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Century Gothic" pitchFamily="34"/>
                        </a:rPr>
                        <a:t>Interesting Books</a:t>
                      </a: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Reversible and Irreversible changes</a:t>
                      </a: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431054">
                <a:tc rowSpan="2">
                  <a:txBody>
                    <a:bodyPr/>
                    <a:lstStyle/>
                    <a:p>
                      <a:r>
                        <a:rPr lang="en-GB" sz="1400" b="1" dirty="0">
                          <a:solidFill>
                            <a:srgbClr val="7FC184"/>
                          </a:solidFill>
                          <a:latin typeface="Century Gothic" panose="020B0502020202020204" pitchFamily="34" charset="0"/>
                        </a:rPr>
                        <a:t>solubility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Is a chemical property referring to the ability for a given substance, the solute, to dissolve in a solvent.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lvl="0" algn="ctr"/>
                      <a:endParaRPr lang="en-GB" sz="120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135479">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Irreversible changes, like burning, cannot be undone. Reversible changes, like melting and dissolving, can be changed back again.</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365794">
                <a:tc>
                  <a:txBody>
                    <a:bodyPr/>
                    <a:lstStyle/>
                    <a:p>
                      <a:r>
                        <a:rPr lang="en-GB" sz="1400" b="1" dirty="0">
                          <a:solidFill>
                            <a:srgbClr val="7FC184"/>
                          </a:solidFill>
                          <a:latin typeface="Century Gothic" panose="020B0502020202020204" pitchFamily="34" charset="0"/>
                        </a:rPr>
                        <a:t>conductivity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Conductivity defines a material's ability to conduct electricity.</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390259">
                <a:tc>
                  <a:txBody>
                    <a:bodyPr/>
                    <a:lstStyle/>
                    <a:p>
                      <a:r>
                        <a:rPr lang="en-GB" sz="1400" b="1" dirty="0">
                          <a:solidFill>
                            <a:srgbClr val="7FC184"/>
                          </a:solidFill>
                          <a:latin typeface="Century Gothic" panose="020B0502020202020204" pitchFamily="34" charset="0"/>
                        </a:rPr>
                        <a:t>transparency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In general, transparency is the quality of being easily seen through.</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04"/>
                  </a:ext>
                </a:extLst>
              </a:tr>
              <a:tr h="457289">
                <a:tc rowSpan="2">
                  <a:txBody>
                    <a:bodyPr/>
                    <a:lstStyle/>
                    <a:p>
                      <a:r>
                        <a:rPr lang="en-GB" sz="1400" b="1" dirty="0">
                          <a:solidFill>
                            <a:srgbClr val="7FC184"/>
                          </a:solidFill>
                          <a:latin typeface="Century Gothic" panose="020B0502020202020204" pitchFamily="34" charset="0"/>
                        </a:rPr>
                        <a:t>thermal</a:t>
                      </a:r>
                    </a:p>
                    <a:p>
                      <a:r>
                        <a:rPr lang="en-GB" sz="1400" b="1" dirty="0">
                          <a:solidFill>
                            <a:srgbClr val="7FC184"/>
                          </a:solidFill>
                          <a:latin typeface="Century Gothic" panose="020B0502020202020204" pitchFamily="34" charset="0"/>
                        </a:rPr>
                        <a:t>evaporation</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u="none" strike="noStrike" kern="1200" dirty="0">
                          <a:solidFill>
                            <a:schemeClr val="tx1"/>
                          </a:solidFill>
                          <a:effectLst/>
                          <a:latin typeface="Century Gothic" panose="020B0502020202020204" pitchFamily="34" charset="0"/>
                          <a:ea typeface="+mn-ea"/>
                          <a:cs typeface="+mn-cs"/>
                        </a:rPr>
                        <a:t>Something that is thermal is hot, retains heat, or has a warming effect.</a:t>
                      </a:r>
                      <a:endParaRPr lang="en-GB" sz="800" b="0" dirty="0">
                        <a:solidFill>
                          <a:schemeClr val="tx1"/>
                        </a:solidFill>
                        <a:latin typeface="Century Gothic" panose="020B0502020202020204" pitchFamily="34" charset="0"/>
                      </a:endParaRPr>
                    </a:p>
                    <a:p>
                      <a:pPr lvl="0"/>
                      <a:r>
                        <a:rPr lang="en-GB" sz="900" b="0" i="0" u="none" strike="noStrike" kern="1200" dirty="0">
                          <a:solidFill>
                            <a:schemeClr val="tx1"/>
                          </a:solidFill>
                          <a:effectLst/>
                          <a:latin typeface="Century Gothic" panose="020B0502020202020204" pitchFamily="34" charset="0"/>
                          <a:ea typeface="+mn-ea"/>
                          <a:cs typeface="+mn-cs"/>
                        </a:rPr>
                        <a:t>Evaporation is the process of a substance in a liquid state changing to a gaseous state due to an increase in temperature and/or pressure.</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Mixtures can be separated out by methods like filtering and evaporating. A change is called irreversible if it cannot be changed back again.</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5"/>
                  </a:ext>
                </a:extLst>
              </a:tr>
              <a:tr h="434221">
                <a:tc vMerge="1">
                  <a:txBody>
                    <a:bodyPr/>
                    <a:lstStyle/>
                    <a:p>
                      <a:endParaRPr lang="en-GB"/>
                    </a:p>
                  </a:txBody>
                  <a:tcPr/>
                </a:tc>
                <a:tc vMerge="1">
                  <a:txBody>
                    <a:bodyPr/>
                    <a:lstStyle/>
                    <a:p>
                      <a:endParaRPr lang="en-GB"/>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itchFamily="34"/>
                          <a:ea typeface="+mn-ea"/>
                          <a:cs typeface="+mn-cs"/>
                        </a:rPr>
                        <a:t>Important facts to know by the end of the reversible and irreversible changes topic:</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6"/>
                  </a:ext>
                </a:extLst>
              </a:tr>
              <a:tr h="205893">
                <a:tc rowSpan="2">
                  <a:txBody>
                    <a:bodyPr/>
                    <a:lstStyle/>
                    <a:p>
                      <a:r>
                        <a:rPr lang="en-GB" sz="1400" b="1" dirty="0">
                          <a:solidFill>
                            <a:srgbClr val="7FC184"/>
                          </a:solidFill>
                          <a:latin typeface="Century Gothic" panose="020B0502020202020204" pitchFamily="34" charset="0"/>
                        </a:rPr>
                        <a:t>dissolve</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To dissolve is defined as to become broken up or absorbed by something or to disappear into something else.</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4">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Examples of reversible changes. Melting: Melting is when solid converts into a liquid after heating. Example of melting is turning of ice into water. Freezing: Freezing is when a liquid converts into a solid.</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7"/>
                  </a:ext>
                </a:extLst>
              </a:tr>
              <a:tr h="298966">
                <a:tc vMerge="1">
                  <a:txBody>
                    <a:bodyPr/>
                    <a:lstStyle/>
                    <a:p>
                      <a:endParaRPr lang="en-GB"/>
                    </a:p>
                  </a:txBody>
                  <a:tcPr/>
                </a:tc>
                <a:tc vMerge="1">
                  <a:txBody>
                    <a:bodyPr/>
                    <a:lstStyle/>
                    <a:p>
                      <a:endParaRPr lang="en-GB"/>
                    </a:p>
                  </a:txBody>
                  <a:tcPr/>
                </a:tc>
                <a:tc rowSpan="7">
                  <a:txBody>
                    <a:bodyPr/>
                    <a:lstStyle/>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Know what a reversible change means.</a:t>
                      </a:r>
                    </a:p>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Know what an irreversible change means.</a:t>
                      </a:r>
                    </a:p>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Give examples of reversible and irreversible changes.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strike="noStrike" kern="1200" dirty="0">
                          <a:solidFill>
                            <a:schemeClr val="tx1"/>
                          </a:solidFill>
                          <a:effectLst/>
                          <a:latin typeface="Century Gothic" panose="020B0502020202020204" pitchFamily="34" charset="0"/>
                          <a:ea typeface="+mn-ea"/>
                          <a:cs typeface="+mn-cs"/>
                        </a:rPr>
                        <a:t>Know that some materials will dissolve in liquid to form a solution, and describe how to recover a substance from a solution.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strike="noStrike" kern="1200" dirty="0">
                          <a:solidFill>
                            <a:schemeClr val="tx1"/>
                          </a:solidFill>
                          <a:effectLst/>
                          <a:latin typeface="Century Gothic" panose="020B0502020202020204" pitchFamily="34" charset="0"/>
                          <a:ea typeface="+mn-ea"/>
                          <a:cs typeface="+mn-cs"/>
                        </a:rPr>
                        <a:t>Use knowledge of solids, liquids and gases to decide how mixtures might be separated, including through filtering, sieving and evaporating </a:t>
                      </a:r>
                      <a:endParaRPr lang="en-GB" sz="1800" dirty="0">
                        <a:solidFill>
                          <a:schemeClr val="tx1"/>
                        </a:solidFill>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8"/>
                  </a:ext>
                </a:extLst>
              </a:tr>
              <a:tr h="640113">
                <a:tc>
                  <a:txBody>
                    <a:bodyPr/>
                    <a:lstStyle/>
                    <a:p>
                      <a:r>
                        <a:rPr lang="en-GB" sz="1400" b="1" dirty="0">
                          <a:solidFill>
                            <a:srgbClr val="7FC184"/>
                          </a:solidFill>
                          <a:latin typeface="Century Gothic" panose="020B0502020202020204" pitchFamily="34" charset="0"/>
                        </a:rPr>
                        <a:t>bicarbonate of soda</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white water-soluble powder, used chiefly as an antacid, a fire extinguisher, and a leavening agent in baking. </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Arial" panose="020B0604020202020204" pitchFamily="34" charset="0"/>
                        <a:buChar char="•"/>
                      </a:pPr>
                      <a:endParaRPr lang="en-GB" sz="1800" dirty="0">
                        <a:solidFill>
                          <a:schemeClr val="tx1"/>
                        </a:solidFill>
                      </a:endParaRPr>
                    </a:p>
                  </a:txBody>
                  <a:tcPr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buFont typeface="Wingdings" panose="05000000000000000000" pitchFamily="2" charset="2"/>
                        <a:buChar char="q"/>
                      </a:pPr>
                      <a:endParaRPr lang="en-GB" sz="1050" b="0" dirty="0">
                        <a:solidFill>
                          <a:schemeClr val="tx1"/>
                        </a:solidFill>
                        <a:latin typeface="Century Gothic" panose="020B0502020202020204" pitchFamily="34" charset="0"/>
                      </a:endParaRPr>
                    </a:p>
                  </a:txBody>
                  <a:tcPr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9"/>
                  </a:ext>
                </a:extLst>
              </a:tr>
              <a:tr h="226645">
                <a:tc rowSpan="2">
                  <a:txBody>
                    <a:bodyPr/>
                    <a:lstStyle/>
                    <a:p>
                      <a:r>
                        <a:rPr lang="en-GB" sz="1400" b="1" dirty="0">
                          <a:solidFill>
                            <a:srgbClr val="7FC184"/>
                          </a:solidFill>
                          <a:latin typeface="Century Gothic" panose="020B0502020202020204" pitchFamily="34" charset="0"/>
                        </a:rPr>
                        <a:t>thermal</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Something that is thermal is hot, retains heat, or has a warming effect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0"/>
                  </a:ext>
                </a:extLst>
              </a:tr>
              <a:tr h="211943">
                <a:tc vMerge="1">
                  <a:txBody>
                    <a:bodyPr/>
                    <a:lstStyle/>
                    <a:p>
                      <a:endParaRPr lang="en-GB"/>
                    </a:p>
                  </a:txBody>
                  <a:tcPr/>
                </a:tc>
                <a:tc vMerge="1">
                  <a:txBody>
                    <a:bodyPr/>
                    <a:lstStyle/>
                    <a:p>
                      <a:endParaRPr lang="en-GB"/>
                    </a:p>
                  </a:txBody>
                  <a:tcPr/>
                </a:tc>
                <a:tc vMerge="1">
                  <a:txBody>
                    <a:bodyPr/>
                    <a:lstStyle/>
                    <a:p>
                      <a:endParaRPr lang="en-GB"/>
                    </a:p>
                  </a:txBody>
                  <a:tcPr/>
                </a:tc>
                <a:tc rowSpan="4">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A cooked egg cannot be changed back to a raw egg again. Mixing substances can cause an irreversible change. For example, when vinegar and bicarbonate of soda are mixed, the mixture changes and lots of bubbles of carbon dioxide are made. Burning is an example of an irreversible change.</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1"/>
                  </a:ext>
                </a:extLst>
              </a:tr>
              <a:tr h="640113">
                <a:tc>
                  <a:txBody>
                    <a:bodyPr/>
                    <a:lstStyle/>
                    <a:p>
                      <a:r>
                        <a:rPr lang="en-GB" sz="1400" b="1" dirty="0">
                          <a:solidFill>
                            <a:srgbClr val="7FC184"/>
                          </a:solidFill>
                          <a:latin typeface="Century Gothic" panose="020B0502020202020204" pitchFamily="34" charset="0"/>
                        </a:rPr>
                        <a:t>filtering</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To filter a substance means to pass it through a device which is designed to remove certain particles contained in it.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2"/>
                  </a:ext>
                </a:extLst>
              </a:tr>
              <a:tr h="533438">
                <a:tc>
                  <a:txBody>
                    <a:bodyPr/>
                    <a:lstStyle/>
                    <a:p>
                      <a:r>
                        <a:rPr lang="en-GB" sz="1400" b="1" dirty="0">
                          <a:solidFill>
                            <a:srgbClr val="7FC184"/>
                          </a:solidFill>
                          <a:latin typeface="Century Gothic" panose="020B0502020202020204" pitchFamily="34" charset="0"/>
                        </a:rPr>
                        <a:t>melting</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Melting, is a physical process that results in the phase transition of a substance from a solid to a liquid.</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3"/>
                  </a:ext>
                </a:extLst>
              </a:tr>
              <a:tr h="466102">
                <a:tc>
                  <a:txBody>
                    <a:bodyPr/>
                    <a:lstStyle/>
                    <a:p>
                      <a:r>
                        <a:rPr lang="en-GB" sz="1400" b="1" dirty="0">
                          <a:solidFill>
                            <a:srgbClr val="7FC184"/>
                          </a:solidFill>
                          <a:latin typeface="Century Gothic" panose="020B0502020202020204" pitchFamily="34" charset="0"/>
                        </a:rPr>
                        <a:t>separate</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separate, part, and divide mean to break into parts or to keep apart.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4"/>
                  </a:ext>
                </a:extLst>
              </a:tr>
            </a:tbl>
          </a:graphicData>
        </a:graphic>
      </p:graphicFrame>
      <p:pic>
        <p:nvPicPr>
          <p:cNvPr id="22587" name="Picture 1"/>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027488" y="1054100"/>
            <a:ext cx="1362075"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8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527675" y="1020763"/>
            <a:ext cx="1093788"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txBox="1">
            <a:spLocks noGrp="1" noChangeArrowheads="1"/>
          </p:cNvSpPr>
          <p:nvPr>
            <p:ph type="title"/>
          </p:nvPr>
        </p:nvSpPr>
        <p:spPr>
          <a:xfrm>
            <a:off x="142875" y="142837"/>
            <a:ext cx="8867775" cy="492125"/>
          </a:xfrm>
        </p:spPr>
        <p:txBody>
          <a:bodyPr anchorCtr="1"/>
          <a:lstStyle/>
          <a:p>
            <a:pPr algn="ctr" eaLnBrk="1" hangingPunct="1"/>
            <a:r>
              <a:rPr lang="en-GB" altLang="en-US" sz="2400" b="1" dirty="0">
                <a:solidFill>
                  <a:srgbClr val="7FC184"/>
                </a:solidFill>
                <a:latin typeface="Century Gothic" panose="020B0502020202020204" pitchFamily="34" charset="0"/>
              </a:rPr>
              <a:t>Year 5: Spring 1 Knowledge Organiser - Earth and Space</a:t>
            </a:r>
          </a:p>
        </p:txBody>
      </p:sp>
      <p:graphicFrame>
        <p:nvGraphicFramePr>
          <p:cNvPr id="3" name="Content Placeholder 3"/>
          <p:cNvGraphicFramePr>
            <a:graphicFrameLocks noGrp="1"/>
          </p:cNvGraphicFramePr>
          <p:nvPr>
            <p:ph idx="1"/>
          </p:nvPr>
        </p:nvGraphicFramePr>
        <p:xfrm>
          <a:off x="142875" y="744538"/>
          <a:ext cx="8867774" cy="5724562"/>
        </p:xfrm>
        <a:graphic>
          <a:graphicData uri="http://schemas.openxmlformats.org/drawingml/2006/table">
            <a:tbl>
              <a:tblPr firstRow="1" bandRow="1">
                <a:effectLst/>
                <a:tableStyleId>{5C22544A-7EE6-4342-B048-85BDC9FD1C3A}</a:tableStyleId>
              </a:tblPr>
              <a:tblGrid>
                <a:gridCol w="1413702">
                  <a:extLst>
                    <a:ext uri="{9D8B030D-6E8A-4147-A177-3AD203B41FA5}">
                      <a16:colId xmlns:a16="http://schemas.microsoft.com/office/drawing/2014/main" val="20000"/>
                    </a:ext>
                  </a:extLst>
                </a:gridCol>
                <a:gridCol w="2315207">
                  <a:extLst>
                    <a:ext uri="{9D8B030D-6E8A-4147-A177-3AD203B41FA5}">
                      <a16:colId xmlns:a16="http://schemas.microsoft.com/office/drawing/2014/main" val="20001"/>
                    </a:ext>
                  </a:extLst>
                </a:gridCol>
                <a:gridCol w="2669059">
                  <a:extLst>
                    <a:ext uri="{9D8B030D-6E8A-4147-A177-3AD203B41FA5}">
                      <a16:colId xmlns:a16="http://schemas.microsoft.com/office/drawing/2014/main" val="20002"/>
                    </a:ext>
                  </a:extLst>
                </a:gridCol>
                <a:gridCol w="2469806">
                  <a:extLst>
                    <a:ext uri="{9D8B030D-6E8A-4147-A177-3AD203B41FA5}">
                      <a16:colId xmlns:a16="http://schemas.microsoft.com/office/drawing/2014/main" val="20003"/>
                    </a:ext>
                  </a:extLst>
                </a:gridCol>
              </a:tblGrid>
              <a:tr h="373272">
                <a:tc gridSpan="2">
                  <a:txBody>
                    <a:bodyPr/>
                    <a:lstStyle/>
                    <a:p>
                      <a:pPr lvl="0" algn="ctr"/>
                      <a:r>
                        <a:rPr lang="en-GB" sz="1800" dirty="0">
                          <a:solidFill>
                            <a:schemeClr val="bg1"/>
                          </a:solidFill>
                          <a:latin typeface="Century Gothic" pitchFamily="34"/>
                        </a:rPr>
                        <a:t>Subject Specific Vocabulary</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rowSpan="9">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dirty="0">
                        <a:solidFill>
                          <a:schemeClr val="tx1"/>
                        </a:solidFill>
                        <a:latin typeface="Century Gothic" pitchFamily="34"/>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lvl="0" algn="ctr"/>
                      <a:r>
                        <a:rPr lang="en-GB" sz="1600" dirty="0">
                          <a:solidFill>
                            <a:srgbClr val="7FC184"/>
                          </a:solidFill>
                          <a:latin typeface="Century Gothic" pitchFamily="34"/>
                        </a:rPr>
                        <a:t>Sticky Knowledge about Earth and space</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205854">
                <a:tc rowSpan="2">
                  <a:txBody>
                    <a:bodyPr/>
                    <a:lstStyle/>
                    <a:p>
                      <a:r>
                        <a:rPr lang="en-GB" sz="1400" b="1" dirty="0">
                          <a:solidFill>
                            <a:srgbClr val="7FC184"/>
                          </a:solidFill>
                          <a:latin typeface="Century Gothic" panose="020B0502020202020204" pitchFamily="34" charset="0"/>
                        </a:rPr>
                        <a:t>orbit</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An orbit is a repeating path that one celestial body takes around another.</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0" lvl="0" indent="0" algn="l">
                        <a:buFont typeface="Arial" panose="020B0604020202020204" pitchFamily="34" charset="0"/>
                        <a:buNone/>
                      </a:pPr>
                      <a:endParaRPr lang="en-GB" sz="1200" b="1" dirty="0">
                        <a:solidFill>
                          <a:schemeClr val="tx1"/>
                        </a:solidFill>
                        <a:latin typeface="Century Gothic" pitchFamily="34"/>
                      </a:endParaRPr>
                    </a:p>
                  </a:txBody>
                  <a:tcPr marT="45738" marB="4573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159974">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One million Earths could fit inside the sun – and the sun is considered an average-size star.</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411402">
                <a:tc rowSpan="2">
                  <a:txBody>
                    <a:bodyPr/>
                    <a:lstStyle/>
                    <a:p>
                      <a:r>
                        <a:rPr lang="en-GB" sz="1400" b="1" dirty="0">
                          <a:solidFill>
                            <a:srgbClr val="7FC184"/>
                          </a:solidFill>
                          <a:latin typeface="Century Gothic" panose="020B0502020202020204" pitchFamily="34" charset="0"/>
                        </a:rPr>
                        <a:t>solar system</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The solar system is made of the eight planets that orbit our sun it is also made of asteroids, moons, comets and lots, lots more.</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234166">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An asteroid about the size of a car enters Earth’s atmosphere roughly once a year – but it burns up before it reaches us.</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4"/>
                  </a:ext>
                </a:extLst>
              </a:tr>
              <a:tr h="502927">
                <a:tc>
                  <a:txBody>
                    <a:bodyPr/>
                    <a:lstStyle/>
                    <a:p>
                      <a:r>
                        <a:rPr lang="en-GB" sz="1400" b="1" dirty="0">
                          <a:solidFill>
                            <a:srgbClr val="7FC184"/>
                          </a:solidFill>
                          <a:latin typeface="Century Gothic" panose="020B0502020202020204" pitchFamily="34" charset="0"/>
                        </a:rPr>
                        <a:t>astronomical</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Astronomy is the study of outer space focusing on celestial bodies such as stars, comets, planets, and galaxies.</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05"/>
                  </a:ext>
                </a:extLst>
              </a:tr>
              <a:tr h="0">
                <a:tc rowSpan="2">
                  <a:txBody>
                    <a:bodyPr/>
                    <a:lstStyle/>
                    <a:p>
                      <a:r>
                        <a:rPr lang="en-GB" sz="1400" b="1" dirty="0">
                          <a:solidFill>
                            <a:srgbClr val="7FC184"/>
                          </a:solidFill>
                          <a:latin typeface="Century Gothic" panose="020B0502020202020204" pitchFamily="34" charset="0"/>
                        </a:rPr>
                        <a:t>planet</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There are 8 planets in our solar system, they are Mercury, Venus, Earth, Mars, Jupiter, Saturn, Uranus and Neptune.</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6"/>
                  </a:ext>
                </a:extLst>
              </a:tr>
              <a:tr h="431801">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sunset on Mars appears blue.</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7"/>
                  </a:ext>
                </a:extLst>
              </a:tr>
              <a:tr h="366132">
                <a:tc>
                  <a:txBody>
                    <a:bodyPr/>
                    <a:lstStyle/>
                    <a:p>
                      <a:r>
                        <a:rPr lang="en-GB" sz="1400" b="1" dirty="0">
                          <a:solidFill>
                            <a:srgbClr val="7FC184"/>
                          </a:solidFill>
                          <a:latin typeface="Century Gothic" panose="020B0502020202020204" pitchFamily="34" charset="0"/>
                        </a:rPr>
                        <a:t>rotation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Rotation is when the shape is turned around a point.</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Earth, is the third planet from the sun and the only world known to support an atmosphere with free oxygen, oceans of liquid water on the surface and life.</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8"/>
                  </a:ext>
                </a:extLst>
              </a:tr>
              <a:tr h="525191">
                <a:tc>
                  <a:txBody>
                    <a:bodyPr/>
                    <a:lstStyle/>
                    <a:p>
                      <a:r>
                        <a:rPr lang="en-GB" sz="1400" b="1" dirty="0">
                          <a:solidFill>
                            <a:srgbClr val="7FC184"/>
                          </a:solidFill>
                          <a:latin typeface="Century Gothic" panose="020B0502020202020204" pitchFamily="34" charset="0"/>
                        </a:rPr>
                        <a:t>spherical</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Something spherical is like a sphere in being round, or more or less round, in three dimensions.</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Century Gothic" pitchFamily="34"/>
                        </a:rPr>
                        <a:t>Important facts to know by the end of the Earth and space topic:</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vMerge="1">
                  <a:txBody>
                    <a:bodyPr/>
                    <a:lstStyle/>
                    <a:p>
                      <a:endParaRPr lang="en-GB"/>
                    </a:p>
                  </a:txBody>
                  <a:tcPr/>
                </a:tc>
                <a:extLst>
                  <a:ext uri="{0D108BD9-81ED-4DB2-BD59-A6C34878D82A}">
                    <a16:rowId xmlns:a16="http://schemas.microsoft.com/office/drawing/2014/main" val="10009"/>
                  </a:ext>
                </a:extLst>
              </a:tr>
              <a:tr h="518167">
                <a:tc>
                  <a:txBody>
                    <a:bodyPr/>
                    <a:lstStyle/>
                    <a:p>
                      <a:r>
                        <a:rPr lang="en-GB" sz="1400" b="1" dirty="0">
                          <a:solidFill>
                            <a:srgbClr val="7FC184"/>
                          </a:solidFill>
                          <a:latin typeface="Century Gothic" panose="020B0502020202020204" pitchFamily="34" charset="0"/>
                        </a:rPr>
                        <a:t>crescent moon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dirty="0">
                          <a:solidFill>
                            <a:schemeClr val="tx1"/>
                          </a:solidFill>
                          <a:latin typeface="Century Gothic" panose="020B0502020202020204" pitchFamily="34" charset="0"/>
                        </a:rPr>
                        <a:t>It is a slither of the moon that is lit up and can be seen. It is less than half the moon.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6">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about and explain the movement of the Earth and other planets relative to the Sun.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about and explain the movement of the Moon relative to the Earth.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and demonstrate how night and day are created.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describe the Sun, Earth and Moon (using the term spherical).</a:t>
                      </a:r>
                    </a:p>
                    <a:p>
                      <a:pPr marL="171450" lvl="0" indent="-171450" algn="l">
                        <a:buFont typeface="Arial" panose="020B0604020202020204" pitchFamily="34" charset="0"/>
                        <a:buChar char="•"/>
                      </a:pPr>
                      <a:r>
                        <a:rPr lang="en-GB" sz="1100" b="1" dirty="0">
                          <a:solidFill>
                            <a:schemeClr val="tx1"/>
                          </a:solidFill>
                          <a:latin typeface="Century Gothic" pitchFamily="34"/>
                        </a:rPr>
                        <a:t>Know information about the planets.</a:t>
                      </a:r>
                    </a:p>
                    <a:p>
                      <a:pPr marL="171450" lvl="0" indent="-171450" algn="l">
                        <a:buFont typeface="Arial" panose="020B0604020202020204" pitchFamily="34" charset="0"/>
                        <a:buChar char="•"/>
                      </a:pPr>
                      <a:r>
                        <a:rPr lang="en-GB" sz="1100" b="1" dirty="0">
                          <a:solidFill>
                            <a:schemeClr val="tx1"/>
                          </a:solidFill>
                          <a:latin typeface="Century Gothic" pitchFamily="34"/>
                        </a:rPr>
                        <a:t>Neil Armstrong was the first man to step on the moon.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There is no atmosphere in space, which means that sound has no medium or way to travel to be heard.</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0"/>
                  </a:ext>
                </a:extLst>
              </a:tr>
              <a:tr h="260046">
                <a:tc rowSpan="2">
                  <a:txBody>
                    <a:bodyPr/>
                    <a:lstStyle/>
                    <a:p>
                      <a:r>
                        <a:rPr lang="en-GB" sz="1400" b="1" dirty="0">
                          <a:solidFill>
                            <a:srgbClr val="7FC184"/>
                          </a:solidFill>
                          <a:latin typeface="Century Gothic" panose="020B0502020202020204" pitchFamily="34" charset="0"/>
                        </a:rPr>
                        <a:t>gibbous moon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dirty="0">
                          <a:solidFill>
                            <a:schemeClr val="tx1"/>
                          </a:solidFill>
                          <a:latin typeface="Century Gothic" panose="020B0502020202020204" pitchFamily="34" charset="0"/>
                        </a:rPr>
                        <a:t>The best way to describe a gibbous moon is that the moon is three-quart lit up.</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1"/>
                  </a:ext>
                </a:extLst>
              </a:tr>
              <a:tr h="258120">
                <a:tc vMerge="1">
                  <a:txBody>
                    <a:bodyPr/>
                    <a:lstStyle/>
                    <a:p>
                      <a:endParaRPr lang="en-GB" sz="1400" b="1" dirty="0">
                        <a:solidFill>
                          <a:schemeClr val="tx1"/>
                        </a:solidFill>
                        <a:latin typeface="Century Gothic" panose="020B0502020202020204" pitchFamily="34" charset="0"/>
                      </a:endParaRPr>
                    </a:p>
                  </a:txBody>
                  <a:tcPr marT="45738" marB="4573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sz="900" b="0" dirty="0">
                        <a:solidFill>
                          <a:schemeClr val="tx1"/>
                        </a:solidFill>
                        <a:latin typeface="Century Gothic" panose="020B0502020202020204" pitchFamily="34" charset="0"/>
                      </a:endParaRPr>
                    </a:p>
                  </a:txBody>
                  <a:tcPr marT="45738" marB="4573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Venus is the hottest planet in the solar system and has an average surface temperature of around 450° C</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2"/>
                  </a:ext>
                </a:extLst>
              </a:tr>
              <a:tr h="473344">
                <a:tc rowSpan="2">
                  <a:txBody>
                    <a:bodyPr/>
                    <a:lstStyle/>
                    <a:p>
                      <a:r>
                        <a:rPr lang="en-GB" sz="1400" b="1" dirty="0">
                          <a:solidFill>
                            <a:srgbClr val="7FC184"/>
                          </a:solidFill>
                          <a:latin typeface="Century Gothic" panose="020B0502020202020204" pitchFamily="34" charset="0"/>
                        </a:rPr>
                        <a:t>eclipse</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An eclipse occurs when an astronomical object is temporarily obscured. A lunar eclipse is when the Earth moves between the sun and the moon, therefore blocking the sun's rays from striking the moon</a:t>
                      </a:r>
                      <a:endParaRPr lang="en-GB" sz="9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3"/>
                  </a:ext>
                </a:extLst>
              </a:tr>
              <a:tr h="441058">
                <a:tc vMerge="1">
                  <a:txBody>
                    <a:bodyPr/>
                    <a:lstStyle/>
                    <a:p>
                      <a:r>
                        <a:rPr lang="en-GB" sz="1400" b="1">
                          <a:solidFill>
                            <a:schemeClr val="accent6">
                              <a:lumMod val="75000"/>
                            </a:schemeClr>
                          </a:solidFill>
                          <a:latin typeface="Century Gothic" panose="020B0502020202020204" pitchFamily="34" charset="0"/>
                        </a:rPr>
                        <a:t>lunar</a:t>
                      </a:r>
                      <a:endParaRPr lang="en-GB" sz="14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tc vMerge="1">
                  <a:txBody>
                    <a:bodyPr/>
                    <a:lstStyle/>
                    <a:p>
                      <a:r>
                        <a:rPr lang="en-GB" sz="800" b="0" dirty="0">
                          <a:solidFill>
                            <a:schemeClr val="accent6">
                              <a:lumMod val="75000"/>
                            </a:schemeClr>
                          </a:solidFill>
                          <a:latin typeface="Century Gothic" panose="020B0502020202020204" pitchFamily="34" charset="0"/>
                        </a:rPr>
                        <a:t>Is anything related to the moon.</a:t>
                      </a:r>
                    </a:p>
                  </a:txBody>
                  <a:tcPr marT="45734" marB="45734">
                    <a:solidFill>
                      <a:schemeClr val="accent6">
                        <a:lumMod val="20000"/>
                        <a:lumOff val="80000"/>
                      </a:schemeClr>
                    </a:solid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sheer size of space makes it impossible to accurately predict just how many stars we have.</a:t>
                      </a:r>
                      <a:endParaRPr lang="en-GB" sz="1000" b="0" dirty="0">
                        <a:solidFill>
                          <a:schemeClr val="tx1"/>
                        </a:solidFill>
                        <a:latin typeface="Century Gothic" panose="020B0502020202020204" pitchFamily="34" charset="0"/>
                      </a:endParaRP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4"/>
                  </a:ext>
                </a:extLst>
              </a:tr>
              <a:tr h="491945">
                <a:tc>
                  <a:txBody>
                    <a:bodyPr/>
                    <a:lstStyle/>
                    <a:p>
                      <a:r>
                        <a:rPr lang="en-GB" sz="1400" b="1" dirty="0">
                          <a:solidFill>
                            <a:srgbClr val="7FC184"/>
                          </a:solidFill>
                          <a:latin typeface="Century Gothic" panose="020B0502020202020204" pitchFamily="34" charset="0"/>
                        </a:rPr>
                        <a:t>lunar</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dirty="0">
                          <a:solidFill>
                            <a:schemeClr val="tx1"/>
                          </a:solidFill>
                          <a:latin typeface="Century Gothic" panose="020B0502020202020204" pitchFamily="34" charset="0"/>
                        </a:rPr>
                        <a:t>Is anything related to the moon.</a:t>
                      </a:r>
                    </a:p>
                  </a:txBody>
                  <a:tcPr marT="45726" marB="45726">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Arial" panose="020B0604020202020204" pitchFamily="34" charset="0"/>
                        <a:buChar char="•"/>
                      </a:pPr>
                      <a:endParaRPr lang="en-GB" sz="1100" b="1" dirty="0">
                        <a:solidFill>
                          <a:schemeClr val="accent6">
                            <a:lumMod val="75000"/>
                          </a:schemeClr>
                        </a:solidFill>
                        <a:latin typeface="Century Gothic" pitchFamily="34"/>
                      </a:endParaRPr>
                    </a:p>
                  </a:txBody>
                  <a:tcPr marT="45734" marB="45734">
                    <a:solidFill>
                      <a:schemeClr val="accent6">
                        <a:lumMod val="40000"/>
                        <a:lumOff val="60000"/>
                      </a:schemeClr>
                    </a:solidFill>
                  </a:tcPr>
                </a:tc>
                <a:tc vMerge="1">
                  <a:txBody>
                    <a:bodyPr/>
                    <a:lstStyle/>
                    <a:p>
                      <a:pPr marL="171450" indent="-171450">
                        <a:buFont typeface="Wingdings" panose="05000000000000000000" pitchFamily="2" charset="2"/>
                        <a:buChar char="q"/>
                      </a:pPr>
                      <a:endParaRPr lang="en-GB" sz="1200" b="1" dirty="0">
                        <a:solidFill>
                          <a:schemeClr val="accent6">
                            <a:lumMod val="75000"/>
                          </a:schemeClr>
                        </a:solidFill>
                        <a:latin typeface="Century Gothic" panose="020B0502020202020204" pitchFamily="34" charset="0"/>
                      </a:endParaRPr>
                    </a:p>
                  </a:txBody>
                  <a:tcPr marT="45734" marB="45734">
                    <a:solidFill>
                      <a:schemeClr val="accent6">
                        <a:lumMod val="40000"/>
                        <a:lumOff val="60000"/>
                      </a:schemeClr>
                    </a:solidFill>
                  </a:tcPr>
                </a:tc>
                <a:extLst>
                  <a:ext uri="{0D108BD9-81ED-4DB2-BD59-A6C34878D82A}">
                    <a16:rowId xmlns:a16="http://schemas.microsoft.com/office/drawing/2014/main" val="10015"/>
                  </a:ext>
                </a:extLst>
              </a:tr>
            </a:tbl>
          </a:graphicData>
        </a:graphic>
      </p:graphicFrame>
      <p:pic>
        <p:nvPicPr>
          <p:cNvPr id="19515" name="Picture 1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76675" y="744538"/>
            <a:ext cx="2671763" cy="274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B4A91E-7B76-B73B-C199-FDD17D6D25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3906" y="709781"/>
            <a:ext cx="3402227" cy="2156956"/>
          </a:xfrm>
          <a:prstGeom prst="rect">
            <a:avLst/>
          </a:prstGeom>
        </p:spPr>
      </p:pic>
      <p:pic>
        <p:nvPicPr>
          <p:cNvPr id="5" name="Picture 4">
            <a:extLst>
              <a:ext uri="{FF2B5EF4-FFF2-40B4-BE49-F238E27FC236}">
                <a16:creationId xmlns:a16="http://schemas.microsoft.com/office/drawing/2014/main" id="{1A532244-1CD5-0580-262F-B4C5776ED1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6999" y="3924638"/>
            <a:ext cx="4459605" cy="2649220"/>
          </a:xfrm>
          <a:prstGeom prst="rect">
            <a:avLst/>
          </a:prstGeom>
        </p:spPr>
      </p:pic>
      <p:pic>
        <p:nvPicPr>
          <p:cNvPr id="6" name="Picture 5">
            <a:extLst>
              <a:ext uri="{FF2B5EF4-FFF2-40B4-BE49-F238E27FC236}">
                <a16:creationId xmlns:a16="http://schemas.microsoft.com/office/drawing/2014/main" id="{7BF38D2B-FC5F-DF5E-44C5-5BFF9ED1F8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6999" y="709781"/>
            <a:ext cx="4094393" cy="3140037"/>
          </a:xfrm>
          <a:prstGeom prst="rect">
            <a:avLst/>
          </a:prstGeom>
        </p:spPr>
      </p:pic>
      <p:pic>
        <p:nvPicPr>
          <p:cNvPr id="7" name="Picture 6">
            <a:extLst>
              <a:ext uri="{FF2B5EF4-FFF2-40B4-BE49-F238E27FC236}">
                <a16:creationId xmlns:a16="http://schemas.microsoft.com/office/drawing/2014/main" id="{D0F47049-5872-46BA-374B-287B3298EBE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906" y="3013297"/>
            <a:ext cx="3195988" cy="3560561"/>
          </a:xfrm>
          <a:prstGeom prst="rect">
            <a:avLst/>
          </a:prstGeom>
        </p:spPr>
      </p:pic>
      <p:sp>
        <p:nvSpPr>
          <p:cNvPr id="8" name="Title 1">
            <a:extLst>
              <a:ext uri="{FF2B5EF4-FFF2-40B4-BE49-F238E27FC236}">
                <a16:creationId xmlns:a16="http://schemas.microsoft.com/office/drawing/2014/main" id="{D6F623F7-A1A3-B230-7EF2-ECDAADBEDE1F}"/>
              </a:ext>
            </a:extLst>
          </p:cNvPr>
          <p:cNvSpPr txBox="1">
            <a:spLocks noChangeArrowheads="1"/>
          </p:cNvSpPr>
          <p:nvPr/>
        </p:nvSpPr>
        <p:spPr bwMode="auto">
          <a:xfrm>
            <a:off x="80210" y="71096"/>
            <a:ext cx="88677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1" compatLnSpc="1">
            <a:prstTxWarp prst="textNoShape">
              <a:avLst/>
            </a:prstTxWarp>
          </a:bodyPr>
          <a:lstStyle>
            <a:lvl1pPr algn="ctr" rtl="0" eaLnBrk="0" fontAlgn="base" hangingPunct="0">
              <a:lnSpc>
                <a:spcPct val="90000"/>
              </a:lnSpc>
              <a:spcBef>
                <a:spcPct val="0"/>
              </a:spcBef>
              <a:spcAft>
                <a:spcPct val="0"/>
              </a:spcAft>
              <a:defRPr lang="en-US" sz="60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a:lstStyle>
          <a:p>
            <a:pPr eaLnBrk="1" hangingPunct="1"/>
            <a:r>
              <a:rPr lang="en-GB" altLang="en-US" sz="2000" b="1" dirty="0">
                <a:solidFill>
                  <a:srgbClr val="7FC184"/>
                </a:solidFill>
                <a:latin typeface="Century Gothic" panose="020B0502020202020204" pitchFamily="34" charset="0"/>
              </a:rPr>
              <a:t>Year 5: Spring 2 Knowledge Organiser – Living things and their Habitat</a:t>
            </a:r>
          </a:p>
        </p:txBody>
      </p:sp>
    </p:spTree>
    <p:extLst>
      <p:ext uri="{BB962C8B-B14F-4D97-AF65-F5344CB8AC3E}">
        <p14:creationId xmlns:p14="http://schemas.microsoft.com/office/powerpoint/2010/main" val="1248010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txBox="1">
            <a:spLocks noGrp="1" noChangeArrowheads="1"/>
          </p:cNvSpPr>
          <p:nvPr>
            <p:ph type="title"/>
          </p:nvPr>
        </p:nvSpPr>
        <p:spPr>
          <a:xfrm>
            <a:off x="142875" y="57150"/>
            <a:ext cx="8867775" cy="492125"/>
          </a:xfrm>
        </p:spPr>
        <p:txBody>
          <a:bodyPr anchorCtr="1"/>
          <a:lstStyle/>
          <a:p>
            <a:pPr algn="ctr" eaLnBrk="1" hangingPunct="1"/>
            <a:r>
              <a:rPr lang="en-GB" altLang="en-US" sz="2400" b="1" dirty="0">
                <a:solidFill>
                  <a:srgbClr val="7FC184"/>
                </a:solidFill>
                <a:latin typeface="Century Gothic" panose="020B0502020202020204" pitchFamily="34" charset="0"/>
              </a:rPr>
              <a:t>Year 5: Summer Knowledge Organiser - Life Cycles</a:t>
            </a:r>
          </a:p>
        </p:txBody>
      </p:sp>
      <p:graphicFrame>
        <p:nvGraphicFramePr>
          <p:cNvPr id="3" name="Content Placeholder 3"/>
          <p:cNvGraphicFramePr>
            <a:graphicFrameLocks noGrp="1"/>
          </p:cNvGraphicFramePr>
          <p:nvPr>
            <p:ph idx="1"/>
          </p:nvPr>
        </p:nvGraphicFramePr>
        <p:xfrm>
          <a:off x="223838" y="615950"/>
          <a:ext cx="8786812" cy="5853143"/>
        </p:xfrm>
        <a:graphic>
          <a:graphicData uri="http://schemas.openxmlformats.org/drawingml/2006/table">
            <a:tbl>
              <a:tblPr firstRow="1" bandRow="1">
                <a:effectLst/>
                <a:tableStyleId>{5C22544A-7EE6-4342-B048-85BDC9FD1C3A}</a:tableStyleId>
              </a:tblPr>
              <a:tblGrid>
                <a:gridCol w="1332112">
                  <a:extLst>
                    <a:ext uri="{9D8B030D-6E8A-4147-A177-3AD203B41FA5}">
                      <a16:colId xmlns:a16="http://schemas.microsoft.com/office/drawing/2014/main" val="20000"/>
                    </a:ext>
                  </a:extLst>
                </a:gridCol>
                <a:gridCol w="2413587">
                  <a:extLst>
                    <a:ext uri="{9D8B030D-6E8A-4147-A177-3AD203B41FA5}">
                      <a16:colId xmlns:a16="http://schemas.microsoft.com/office/drawing/2014/main" val="20001"/>
                    </a:ext>
                  </a:extLst>
                </a:gridCol>
                <a:gridCol w="2693265">
                  <a:extLst>
                    <a:ext uri="{9D8B030D-6E8A-4147-A177-3AD203B41FA5}">
                      <a16:colId xmlns:a16="http://schemas.microsoft.com/office/drawing/2014/main" val="20002"/>
                    </a:ext>
                  </a:extLst>
                </a:gridCol>
                <a:gridCol w="2347848">
                  <a:extLst>
                    <a:ext uri="{9D8B030D-6E8A-4147-A177-3AD203B41FA5}">
                      <a16:colId xmlns:a16="http://schemas.microsoft.com/office/drawing/2014/main" val="20003"/>
                    </a:ext>
                  </a:extLst>
                </a:gridCol>
              </a:tblGrid>
              <a:tr h="391825">
                <a:tc gridSpan="2">
                  <a:txBody>
                    <a:bodyPr/>
                    <a:lstStyle/>
                    <a:p>
                      <a:pPr lvl="0" algn="ctr"/>
                      <a:r>
                        <a:rPr lang="en-GB" sz="1800" dirty="0">
                          <a:solidFill>
                            <a:schemeClr val="bg1"/>
                          </a:solidFill>
                          <a:latin typeface="Century Gothic" pitchFamily="34"/>
                        </a:rPr>
                        <a:t>Subject Specific Vocabulary</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Century Gothic" pitchFamily="34"/>
                        </a:rPr>
                        <a:t>Interesting Books</a:t>
                      </a:r>
                    </a:p>
                  </a:txBody>
                  <a:tcPr marL="91448" marR="9144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Life Cycles</a:t>
                      </a:r>
                    </a:p>
                  </a:txBody>
                  <a:tcPr marL="91448" marR="914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187292">
                <a:tc rowSpan="2">
                  <a:txBody>
                    <a:bodyPr/>
                    <a:lstStyle/>
                    <a:p>
                      <a:r>
                        <a:rPr lang="en-GB" sz="1400" b="1" dirty="0">
                          <a:solidFill>
                            <a:srgbClr val="7FC184"/>
                          </a:solidFill>
                          <a:latin typeface="Century Gothic" panose="020B0502020202020204" pitchFamily="34" charset="0"/>
                        </a:rPr>
                        <a:t>puberty</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Is the name for the time when your body begins to develop and change as you move from childhood to adult.</a:t>
                      </a:r>
                      <a:endParaRPr lang="en-GB" sz="900" b="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7">
                  <a:txBody>
                    <a:bodyPr/>
                    <a:lstStyle/>
                    <a:p>
                      <a:pPr lvl="0" algn="ctr"/>
                      <a:endParaRPr lang="en-GB" sz="120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391825">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years between 6 and 14 -middle childhood and early adolescence - are a time of important developmental advances that establish children's sense of identity.</a:t>
                      </a:r>
                      <a:endParaRPr lang="en-GB" sz="1000" b="0" dirty="0">
                        <a:solidFill>
                          <a:schemeClr val="tx1"/>
                        </a:solidFill>
                        <a:latin typeface="Century Gothic" panose="020B0502020202020204" pitchFamily="34" charset="0"/>
                      </a:endParaRPr>
                    </a:p>
                  </a:txBody>
                  <a:tcPr marL="91448" marR="914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640076">
                <a:tc>
                  <a:txBody>
                    <a:bodyPr/>
                    <a:lstStyle/>
                    <a:p>
                      <a:r>
                        <a:rPr lang="en-GB" sz="1400" b="1" dirty="0">
                          <a:solidFill>
                            <a:srgbClr val="7FC184"/>
                          </a:solidFill>
                          <a:latin typeface="Century Gothic" panose="020B0502020202020204" pitchFamily="34" charset="0"/>
                        </a:rPr>
                        <a:t>gestation</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Gestation, in mammals, the time between conception and birth, during which the embryo is developing in the uterus.</a:t>
                      </a:r>
                      <a:endParaRPr lang="en-GB" sz="900" b="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502917">
                <a:tc>
                  <a:txBody>
                    <a:bodyPr/>
                    <a:lstStyle/>
                    <a:p>
                      <a:r>
                        <a:rPr lang="en-GB" sz="1400" b="1" dirty="0">
                          <a:solidFill>
                            <a:srgbClr val="7FC184"/>
                          </a:solidFill>
                          <a:latin typeface="Century Gothic" panose="020B0502020202020204" pitchFamily="34" charset="0"/>
                        </a:rPr>
                        <a:t>classification</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This is the grouping together of similar species of plant, animal and other organisms.</a:t>
                      </a:r>
                      <a:endParaRPr lang="en-GB" sz="900" b="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dirty="0">
                          <a:solidFill>
                            <a:schemeClr val="tx1"/>
                          </a:solidFill>
                          <a:latin typeface="Century Gothic" panose="020B0502020202020204" pitchFamily="34" charset="0"/>
                        </a:rPr>
                        <a:t>Many insects have four stages in their life cycle: egg or the unborn stage; larva – young stage; pupa – inactive no feeding) stage; and, adult stage.</a:t>
                      </a:r>
                    </a:p>
                  </a:txBody>
                  <a:tcPr marL="91448" marR="914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4"/>
                  </a:ext>
                </a:extLst>
              </a:tr>
              <a:tr h="508313">
                <a:tc rowSpan="2">
                  <a:txBody>
                    <a:bodyPr/>
                    <a:lstStyle/>
                    <a:p>
                      <a:r>
                        <a:rPr lang="en-GB" sz="1400" b="1" dirty="0">
                          <a:solidFill>
                            <a:srgbClr val="7FC184"/>
                          </a:solidFill>
                          <a:latin typeface="Century Gothic" panose="020B0502020202020204" pitchFamily="34" charset="0"/>
                        </a:rPr>
                        <a:t>precision</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dirty="0">
                          <a:solidFill>
                            <a:schemeClr val="tx1"/>
                          </a:solidFill>
                          <a:latin typeface="Century Gothic" panose="020B0502020202020204" pitchFamily="34" charset="0"/>
                        </a:rPr>
                        <a:t>For scientists, precision describes a measurement system, that is, how good it is at giving the same result every time it measures the same thing.</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200" b="1" dirty="0">
                        <a:solidFill>
                          <a:schemeClr val="accent6">
                            <a:lumMod val="75000"/>
                          </a:schemeClr>
                        </a:solidFill>
                        <a:latin typeface="Century Gothic" panose="020B0502020202020204" pitchFamily="34" charset="0"/>
                      </a:endParaRPr>
                    </a:p>
                  </a:txBody>
                  <a:tcPr marT="45736" marB="45736">
                    <a:solidFill>
                      <a:schemeClr val="accent6">
                        <a:lumMod val="40000"/>
                        <a:lumOff val="60000"/>
                      </a:schemeClr>
                    </a:solidFill>
                  </a:tcPr>
                </a:tc>
                <a:extLst>
                  <a:ext uri="{0D108BD9-81ED-4DB2-BD59-A6C34878D82A}">
                    <a16:rowId xmlns:a16="http://schemas.microsoft.com/office/drawing/2014/main" val="10005"/>
                  </a:ext>
                </a:extLst>
              </a:tr>
              <a:tr h="131763">
                <a:tc vMerge="1">
                  <a:txBody>
                    <a:bodyPr/>
                    <a:lstStyle/>
                    <a:p>
                      <a:endParaRPr lang="en-GB"/>
                    </a:p>
                  </a:txBody>
                  <a:tcPr/>
                </a:tc>
                <a:tc vMerge="1">
                  <a:txBody>
                    <a:bodyPr/>
                    <a:lstStyle/>
                    <a:p>
                      <a:endParaRPr lang="en-GB"/>
                    </a:p>
                  </a:txBody>
                  <a:tcPr/>
                </a:tc>
                <a:tc vMerge="1">
                  <a:txBody>
                    <a:bodyPr/>
                    <a:lstStyle/>
                    <a:p>
                      <a:endParaRPr lang="en-GB"/>
                    </a:p>
                  </a:txBody>
                  <a:tcPr/>
                </a:tc>
                <a:tc rowSpan="5">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In general, the life cycles of plants and animals have three basic stages including a fertilized egg or seed, immature juvenile, and adult. However, some organisms may have more than 3 life cycle stages, and the exact names of each stage can slightly differ depending on the species.</a:t>
                      </a:r>
                      <a:endParaRPr lang="en-GB" sz="1000" b="0" dirty="0">
                        <a:solidFill>
                          <a:schemeClr val="tx1"/>
                        </a:solidFill>
                        <a:latin typeface="Century Gothic" panose="020B0502020202020204" pitchFamily="34" charset="0"/>
                      </a:endParaRPr>
                    </a:p>
                  </a:txBody>
                  <a:tcPr marL="91448" marR="914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6"/>
                  </a:ext>
                </a:extLst>
              </a:tr>
              <a:tr h="197758">
                <a:tc rowSpan="2">
                  <a:txBody>
                    <a:bodyPr/>
                    <a:lstStyle/>
                    <a:p>
                      <a:r>
                        <a:rPr lang="en-GB" sz="1400" b="1" dirty="0">
                          <a:solidFill>
                            <a:srgbClr val="7FC184"/>
                          </a:solidFill>
                          <a:latin typeface="Century Gothic" panose="020B0502020202020204" pitchFamily="34" charset="0"/>
                        </a:rPr>
                        <a:t>reproduction</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dirty="0">
                          <a:solidFill>
                            <a:schemeClr val="tx1"/>
                          </a:solidFill>
                          <a:latin typeface="Century Gothic" panose="020B0502020202020204" pitchFamily="34" charset="0"/>
                        </a:rPr>
                        <a:t>It is the way different plants and animals make new plants and animals. The reproduction system differs in plants and animals.</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7"/>
                  </a:ext>
                </a:extLst>
              </a:tr>
              <a:tr h="457197">
                <a:tc vMerge="1">
                  <a:txBody>
                    <a:bodyPr/>
                    <a:lstStyle/>
                    <a:p>
                      <a:endParaRPr lang="en-GB"/>
                    </a:p>
                  </a:txBody>
                  <a:tcPr/>
                </a:tc>
                <a:tc v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1" i="0" u="none" strike="noStrike" kern="1200" cap="none" spc="0" normalizeH="0" baseline="0" noProof="0" dirty="0">
                          <a:ln>
                            <a:noFill/>
                          </a:ln>
                          <a:solidFill>
                            <a:prstClr val="black"/>
                          </a:solidFill>
                          <a:effectLst/>
                          <a:uLnTx/>
                          <a:uFillTx/>
                          <a:latin typeface="Century Gothic" pitchFamily="34"/>
                          <a:ea typeface="+mn-ea"/>
                          <a:cs typeface="+mn-cs"/>
                        </a:rPr>
                        <a:t>Important facts to know by the end of the life cycles topic:</a:t>
                      </a:r>
                    </a:p>
                  </a:txBody>
                  <a:tcPr marL="91448" marR="9144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8"/>
                  </a:ext>
                </a:extLst>
              </a:tr>
              <a:tr h="640076">
                <a:tc>
                  <a:txBody>
                    <a:bodyPr/>
                    <a:lstStyle/>
                    <a:p>
                      <a:r>
                        <a:rPr lang="en-GB" sz="1400" b="1" dirty="0">
                          <a:solidFill>
                            <a:srgbClr val="7FC184"/>
                          </a:solidFill>
                          <a:latin typeface="Century Gothic" panose="020B0502020202020204" pitchFamily="34" charset="0"/>
                        </a:rPr>
                        <a:t>teenager</a:t>
                      </a:r>
                      <a:endParaRPr lang="en-GB" sz="1800" dirty="0">
                        <a:solidFill>
                          <a:srgbClr val="7FC184"/>
                        </a:solidFill>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dirty="0">
                          <a:solidFill>
                            <a:schemeClr val="tx1"/>
                          </a:solidFill>
                          <a:latin typeface="Century Gothic" panose="020B0502020202020204" pitchFamily="34" charset="0"/>
                        </a:rPr>
                        <a:t>It is the age between thirteen and nineteen. The ‘teen’ element gives rise to the word teenager. It is a time that humans mature quite rapidly.</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the life cycle of different living things, e.g. mammal, amphibian, insect bird.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the differences between different life cycles.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the process of reproduction in plants.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know the process of reproduction in animals.</a:t>
                      </a:r>
                      <a:endParaRPr lang="en-GB" sz="1100" b="1" u="none" dirty="0">
                        <a:solidFill>
                          <a:schemeClr val="tx1"/>
                        </a:solidFill>
                        <a:latin typeface="Century Gothic" pitchFamily="34"/>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baseline="0" dirty="0">
                          <a:solidFill>
                            <a:schemeClr val="tx1"/>
                          </a:solidFill>
                          <a:latin typeface="Century Gothic" pitchFamily="34"/>
                        </a:rPr>
                        <a:t>create a timeline to indicate stages of growth in humans.</a:t>
                      </a:r>
                      <a:endParaRPr lang="en-GB" sz="1100" b="1" u="none" dirty="0">
                        <a:solidFill>
                          <a:schemeClr val="tx1"/>
                        </a:solidFill>
                        <a:latin typeface="Century Gothic" pitchFamily="34"/>
                      </a:endParaRPr>
                    </a:p>
                  </a:txBody>
                  <a:tcPr marL="91448" marR="91448">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9"/>
                  </a:ext>
                </a:extLst>
              </a:tr>
              <a:tr h="188640">
                <a:tc rowSpan="2">
                  <a:txBody>
                    <a:bodyPr/>
                    <a:lstStyle/>
                    <a:p>
                      <a:r>
                        <a:rPr lang="en-GB" sz="1400" b="1" dirty="0">
                          <a:solidFill>
                            <a:srgbClr val="7FC184"/>
                          </a:solidFill>
                          <a:latin typeface="Century Gothic" panose="020B0502020202020204" pitchFamily="34" charset="0"/>
                        </a:rPr>
                        <a:t>obese</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Obesity is the condition of being much too heavy for one's height so that one's health is affected. In other words, it means to be too overweight. </a:t>
                      </a:r>
                      <a:endParaRPr lang="en-GB" sz="900" b="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b="1" u="none" dirty="0">
                        <a:solidFill>
                          <a:schemeClr val="tx1"/>
                        </a:solidFill>
                        <a:latin typeface="Century Gothic" pitchFamily="34"/>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40000"/>
                        <a:lumOff val="60000"/>
                      </a:schemeClr>
                    </a:solidFill>
                  </a:tcPr>
                </a:tc>
                <a:extLst>
                  <a:ext uri="{0D108BD9-81ED-4DB2-BD59-A6C34878D82A}">
                    <a16:rowId xmlns:a16="http://schemas.microsoft.com/office/drawing/2014/main" val="10010"/>
                  </a:ext>
                </a:extLst>
              </a:tr>
              <a:tr h="451436">
                <a:tc vMerge="1">
                  <a:txBody>
                    <a:bodyPr/>
                    <a:lstStyle/>
                    <a:p>
                      <a:endParaRPr lang="en-GB" sz="1400" b="1" dirty="0">
                        <a:solidFill>
                          <a:schemeClr val="accent6">
                            <a:lumMod val="75000"/>
                          </a:schemeClr>
                        </a:solidFill>
                        <a:latin typeface="Century Gothic" panose="020B0502020202020204" pitchFamily="34" charset="0"/>
                      </a:endParaRPr>
                    </a:p>
                  </a:txBody>
                  <a:tcPr marT="45734" marB="45734">
                    <a:solidFill>
                      <a:schemeClr val="accent6">
                        <a:lumMod val="40000"/>
                        <a:lumOff val="60000"/>
                      </a:schemeClr>
                    </a:solidFill>
                  </a:tcPr>
                </a:tc>
                <a:tc vMerge="1">
                  <a:txBody>
                    <a:bodyPr/>
                    <a:lstStyle/>
                    <a:p>
                      <a:endParaRPr lang="en-GB" sz="800" b="0" dirty="0">
                        <a:solidFill>
                          <a:schemeClr val="accent6">
                            <a:lumMod val="75000"/>
                          </a:schemeClr>
                        </a:solidFill>
                        <a:latin typeface="Century Gothic" panose="020B0502020202020204" pitchFamily="34" charset="0"/>
                      </a:endParaRPr>
                    </a:p>
                  </a:txBody>
                  <a:tcPr marT="45734" marB="45734">
                    <a:solidFill>
                      <a:schemeClr val="accent6">
                        <a:lumMod val="40000"/>
                        <a:lumOff val="60000"/>
                      </a:schemeClr>
                    </a:solidFill>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early years, especially the first three years of life, are very important for building the baby's brain. A child's brain develops rapidly during the first five years of life, especially the first three years. It is a time of rapid cognitive, linguistic, social, emotional and motor development.</a:t>
                      </a:r>
                      <a:endParaRPr lang="en-GB" sz="1000" b="0" dirty="0">
                        <a:solidFill>
                          <a:schemeClr val="tx1"/>
                        </a:solidFill>
                        <a:latin typeface="Century Gothic" panose="020B0502020202020204" pitchFamily="34" charset="0"/>
                      </a:endParaRPr>
                    </a:p>
                  </a:txBody>
                  <a:tcPr marL="91448" marR="914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1"/>
                  </a:ext>
                </a:extLst>
              </a:tr>
              <a:tr h="365758">
                <a:tc>
                  <a:txBody>
                    <a:bodyPr/>
                    <a:lstStyle/>
                    <a:p>
                      <a:r>
                        <a:rPr lang="en-GB" sz="1400" b="1" dirty="0">
                          <a:solidFill>
                            <a:srgbClr val="7FC184"/>
                          </a:solidFill>
                          <a:latin typeface="Century Gothic" panose="020B0502020202020204" pitchFamily="34" charset="0"/>
                        </a:rPr>
                        <a:t>toddler</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dirty="0">
                          <a:solidFill>
                            <a:schemeClr val="tx1"/>
                          </a:solidFill>
                          <a:latin typeface="Century Gothic" panose="020B0502020202020204" pitchFamily="34" charset="0"/>
                        </a:rPr>
                        <a:t>Is the period that a young child starts to walk and become more independent.</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r>
                        <a:rPr lang="en-GB" sz="1200" b="0" i="0" u="none" strike="noStrike" kern="1200" dirty="0">
                          <a:solidFill>
                            <a:schemeClr val="accent6">
                              <a:lumMod val="75000"/>
                            </a:schemeClr>
                          </a:solidFill>
                          <a:effectLst/>
                          <a:latin typeface="Century Gothic" panose="020B0502020202020204" pitchFamily="34" charset="0"/>
                          <a:ea typeface="+mn-ea"/>
                          <a:cs typeface="+mn-cs"/>
                        </a:rPr>
                        <a:t>The early years, especially the first three years of life, are very important for building the baby's brain. A child's brain develops rapidly during the first five years of life, especially the first three years. It is a time of rapid cognitive, linguistic, social, emotional and motor development.</a:t>
                      </a:r>
                      <a:endParaRPr lang="en-GB" sz="1200" b="0"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2"/>
                  </a:ext>
                </a:extLst>
              </a:tr>
              <a:tr h="798236">
                <a:tc>
                  <a:txBody>
                    <a:bodyPr/>
                    <a:lstStyle/>
                    <a:p>
                      <a:r>
                        <a:rPr lang="en-GB" sz="1400" b="1" dirty="0">
                          <a:solidFill>
                            <a:srgbClr val="7FC184"/>
                          </a:solidFill>
                          <a:latin typeface="Century Gothic" panose="020B0502020202020204" pitchFamily="34" charset="0"/>
                        </a:rPr>
                        <a:t>embryo</a:t>
                      </a: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Fertilisation happens when an egg cell meets with a sperm cell and joins with it. The fertilised egg divides to form a ball of cells called an </a:t>
                      </a:r>
                      <a:r>
                        <a:rPr lang="en-GB" sz="900" b="1" i="0" u="none" strike="noStrike" kern="1200" dirty="0">
                          <a:solidFill>
                            <a:schemeClr val="tx1"/>
                          </a:solidFill>
                          <a:effectLst/>
                          <a:latin typeface="Century Gothic" panose="020B0502020202020204" pitchFamily="34" charset="0"/>
                          <a:ea typeface="+mn-ea"/>
                          <a:cs typeface="+mn-cs"/>
                        </a:rPr>
                        <a:t>embryo</a:t>
                      </a:r>
                      <a:endParaRPr lang="en-GB" sz="900" b="0" dirty="0">
                        <a:solidFill>
                          <a:schemeClr val="tx1"/>
                        </a:solidFill>
                        <a:latin typeface="Century Gothic" panose="020B0502020202020204" pitchFamily="34" charset="0"/>
                      </a:endParaRPr>
                    </a:p>
                  </a:txBody>
                  <a:tcPr marL="91448" marR="91448">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3"/>
                  </a:ext>
                </a:extLst>
              </a:tr>
            </a:tbl>
          </a:graphicData>
        </a:graphic>
      </p:graphicFrame>
      <p:pic>
        <p:nvPicPr>
          <p:cNvPr id="21559" name="Picture 2" descr="Image result for the nowhere emporium book"/>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87800" y="1031875"/>
            <a:ext cx="957263"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6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08613" y="1014413"/>
            <a:ext cx="1204912"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61" name="Picture 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945063" y="2347913"/>
            <a:ext cx="1668462"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 Mats v 3</Template>
  <TotalTime>4279</TotalTime>
  <Words>1896</Words>
  <Application>Microsoft Office PowerPoint</Application>
  <PresentationFormat>On-screen Show (4:3)</PresentationFormat>
  <Paragraphs>144</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Century Gothic</vt:lpstr>
      <vt:lpstr>Wingdings</vt:lpstr>
      <vt:lpstr>Office Theme</vt:lpstr>
      <vt:lpstr>Year 5: Autumn 1 Knowledge Organiser - Forces</vt:lpstr>
      <vt:lpstr>Year 5: Autumn 2 Knowledge Organisers - Reversible and Irreversible Changes</vt:lpstr>
      <vt:lpstr>Year 5: Spring 1 Knowledge Organiser - Earth and Space</vt:lpstr>
      <vt:lpstr>PowerPoint Presentation</vt:lpstr>
      <vt:lpstr>Year 5: Summer Knowledge Organiser - Life Cycles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Knowledge Mat</dc:title>
  <dc:creator>Clive Davies OBE, Director</dc:creator>
  <cp:lastModifiedBy>Richard Golding</cp:lastModifiedBy>
  <cp:revision>274</cp:revision>
  <dcterms:created xsi:type="dcterms:W3CDTF">2018-11-22T20:08:20Z</dcterms:created>
  <dcterms:modified xsi:type="dcterms:W3CDTF">2026-08-12T11:40:31Z</dcterms:modified>
</cp:coreProperties>
</file>