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23934-325E-4AD5-8D55-5652B27261C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81DC89C-DF30-496F-AD97-FBBFD67F49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EED9FC9-26C3-4DDB-BB12-419BB5EF708B}"/>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5" name="Footer Placeholder 4">
            <a:extLst>
              <a:ext uri="{FF2B5EF4-FFF2-40B4-BE49-F238E27FC236}">
                <a16:creationId xmlns:a16="http://schemas.microsoft.com/office/drawing/2014/main" id="{35592CBC-C8B1-42C4-A9E0-B5389E507A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087EF7-C432-40B7-A73C-9AB6E151B1E5}"/>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16519723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F10A0-7725-4D03-BFAA-9B5983FA28C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671580-B0C6-4917-840A-96D9B749390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0D0945-A404-42C9-B376-B466F05731E2}"/>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5" name="Footer Placeholder 4">
            <a:extLst>
              <a:ext uri="{FF2B5EF4-FFF2-40B4-BE49-F238E27FC236}">
                <a16:creationId xmlns:a16="http://schemas.microsoft.com/office/drawing/2014/main" id="{B3E63A44-1186-4669-9D2A-F89B604F41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40F601-9C6B-4B80-BAAC-E14CA68599BA}"/>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10999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C3279-ACFE-4171-87C6-7232222152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E65B1AC-1F74-4404-BD15-D2122464CA2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02DF9D1-B9A7-49A0-97CD-0FF534532EDC}"/>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5" name="Footer Placeholder 4">
            <a:extLst>
              <a:ext uri="{FF2B5EF4-FFF2-40B4-BE49-F238E27FC236}">
                <a16:creationId xmlns:a16="http://schemas.microsoft.com/office/drawing/2014/main" id="{F3B41D5F-1F7E-44B3-BEE9-C5638C03AD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43CCF-9DD7-48FA-B201-F0C10C5D1C20}"/>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2020142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42506-8876-4E87-96BF-038CE5B263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7231322-1DAB-41FB-B571-6D104A1A60C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0A6354B-B3CB-4CD2-B55F-9AC9C435646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BBE126-6BE9-45EC-90D7-C4FAF70F9FA4}"/>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6" name="Footer Placeholder 5">
            <a:extLst>
              <a:ext uri="{FF2B5EF4-FFF2-40B4-BE49-F238E27FC236}">
                <a16:creationId xmlns:a16="http://schemas.microsoft.com/office/drawing/2014/main" id="{3664EB16-45D7-4B05-8B19-2CAFB8C499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A1C03E-F016-47EF-BDC1-9EDA35F63226}"/>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3785510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07AEF-A971-46BA-92E2-7DAD1EE6B0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9D437D5-BCEA-459C-A404-C6BFBC59AD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1F68E9F-353E-4520-9A6E-2A7B03CC006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80A262E-1A4B-4D98-A957-1E5147D01E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B5C268F-142E-4D58-A0F9-6FD2AF0DCDB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F51D6B7-90CF-4014-964D-E4954E8BFE2C}"/>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8" name="Footer Placeholder 7">
            <a:extLst>
              <a:ext uri="{FF2B5EF4-FFF2-40B4-BE49-F238E27FC236}">
                <a16:creationId xmlns:a16="http://schemas.microsoft.com/office/drawing/2014/main" id="{9C1F72F7-3D89-4C68-AB37-F6267BB0CDF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68EB26F-C070-43E8-A6A3-DD245F226106}"/>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1769274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5A66A-40EE-4E1D-B5AE-BC8C2E666BA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800414-9BB6-435D-A43A-6F355C37A4B2}"/>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4" name="Footer Placeholder 3">
            <a:extLst>
              <a:ext uri="{FF2B5EF4-FFF2-40B4-BE49-F238E27FC236}">
                <a16:creationId xmlns:a16="http://schemas.microsoft.com/office/drawing/2014/main" id="{94C3AEB5-ACE6-46E3-8097-44F3B28EDC7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B163664-3E00-49A0-A845-A6DFE7861EA4}"/>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1043360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CC2784-D7B7-4DF3-AC91-FF291D71CE5E}"/>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3" name="Footer Placeholder 2">
            <a:extLst>
              <a:ext uri="{FF2B5EF4-FFF2-40B4-BE49-F238E27FC236}">
                <a16:creationId xmlns:a16="http://schemas.microsoft.com/office/drawing/2014/main" id="{416573C5-7A1C-47B4-9D01-C7841375FB3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3B1192E-5A68-41AF-B3C0-D743922CC1F7}"/>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3407842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BAD6D-05BF-4DD6-AECD-079A964307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0BB39AE-A3B9-41F3-BF76-9CC63B8B52B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96711F2-03B4-40B6-8C72-E41CD884A6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0590585-BA63-43E4-A133-52BB0A94E968}"/>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6" name="Footer Placeholder 5">
            <a:extLst>
              <a:ext uri="{FF2B5EF4-FFF2-40B4-BE49-F238E27FC236}">
                <a16:creationId xmlns:a16="http://schemas.microsoft.com/office/drawing/2014/main" id="{D6F1D73B-0F76-4B3D-80CB-83BFEA7E97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715167-206A-48CC-93F4-B65E1B4203FC}"/>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3918750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710E9-0B00-4398-88DA-F8CC549429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5126466-3924-42A2-864D-9371C5D7CC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9422660-738F-4DBF-B3AF-5C4BD85D0D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93F2CC2-AB62-486A-9349-27659103AFFA}"/>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6" name="Footer Placeholder 5">
            <a:extLst>
              <a:ext uri="{FF2B5EF4-FFF2-40B4-BE49-F238E27FC236}">
                <a16:creationId xmlns:a16="http://schemas.microsoft.com/office/drawing/2014/main" id="{A24C0CAA-311C-42D9-B5E1-8B53942895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DA7DC18-9A12-4A53-B344-33EF0E351C48}"/>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2937543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928D9-2738-470A-A914-8F53D770E86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EC795C-454F-4D2D-8CF0-D2CF4387C40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BAF515-DE36-4D65-93D3-9D0F95301355}"/>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5" name="Footer Placeholder 4">
            <a:extLst>
              <a:ext uri="{FF2B5EF4-FFF2-40B4-BE49-F238E27FC236}">
                <a16:creationId xmlns:a16="http://schemas.microsoft.com/office/drawing/2014/main" id="{CC534E64-91A5-41BB-AE46-AA179BF340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8C820F-49CA-4C32-A98C-9377C06996EA}"/>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3889173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2398E8-36F8-4F31-A271-347B0D94696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8C8C3DC-5A6A-4EA8-88B7-4E65E44EB3D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05B62E-6ED4-416A-BE47-01038FCB6DAE}"/>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5" name="Footer Placeholder 4">
            <a:extLst>
              <a:ext uri="{FF2B5EF4-FFF2-40B4-BE49-F238E27FC236}">
                <a16:creationId xmlns:a16="http://schemas.microsoft.com/office/drawing/2014/main" id="{E1980255-9C2F-433A-A82B-D0C112B0EC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982C6F-CD94-4DC3-93D0-5566430F2DEC}"/>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2898461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35CCB70-847D-4F8A-A47F-D68D465CC7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36202B-5277-4259-8B71-A04C2871D2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609DF9-5B43-4E08-B26A-A8E7BDFA81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EC69DC-E17B-4C64-AF25-919B40912401}" type="datetimeFigureOut">
              <a:rPr lang="en-GB" smtClean="0"/>
              <a:t>03/06/2026</a:t>
            </a:fld>
            <a:endParaRPr lang="en-GB"/>
          </a:p>
        </p:txBody>
      </p:sp>
      <p:sp>
        <p:nvSpPr>
          <p:cNvPr id="5" name="Footer Placeholder 4">
            <a:extLst>
              <a:ext uri="{FF2B5EF4-FFF2-40B4-BE49-F238E27FC236}">
                <a16:creationId xmlns:a16="http://schemas.microsoft.com/office/drawing/2014/main" id="{68D868C1-380D-4533-AECF-DE55454FA59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5F873D0-E0E0-4D19-90E3-5270EC0AFD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BEC6C9-7D88-4D01-B18F-46A4794C5202}" type="slidenum">
              <a:rPr lang="en-GB" smtClean="0"/>
              <a:t>‹#›</a:t>
            </a:fld>
            <a:endParaRPr lang="en-GB"/>
          </a:p>
        </p:txBody>
      </p:sp>
    </p:spTree>
    <p:extLst>
      <p:ext uri="{BB962C8B-B14F-4D97-AF65-F5344CB8AC3E}">
        <p14:creationId xmlns:p14="http://schemas.microsoft.com/office/powerpoint/2010/main" val="15447316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968161E4-759E-40B4-864F-C8B8147D2D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2402" y="2634492"/>
            <a:ext cx="1101880" cy="1135271"/>
          </a:xfrm>
          <a:prstGeom prst="rect">
            <a:avLst/>
          </a:prstGeom>
        </p:spPr>
      </p:pic>
      <p:sp>
        <p:nvSpPr>
          <p:cNvPr id="32" name="TextBox 31">
            <a:extLst>
              <a:ext uri="{FF2B5EF4-FFF2-40B4-BE49-F238E27FC236}">
                <a16:creationId xmlns:a16="http://schemas.microsoft.com/office/drawing/2014/main" id="{FDF09393-12F8-4E96-A8EB-6685B8A30A5D}"/>
              </a:ext>
            </a:extLst>
          </p:cNvPr>
          <p:cNvSpPr txBox="1"/>
          <p:nvPr/>
        </p:nvSpPr>
        <p:spPr>
          <a:xfrm>
            <a:off x="72536" y="96455"/>
            <a:ext cx="3936871" cy="2123658"/>
          </a:xfrm>
          <a:prstGeom prst="rect">
            <a:avLst/>
          </a:prstGeom>
          <a:solidFill>
            <a:schemeClr val="bg1"/>
          </a:solidFill>
          <a:ln w="28575">
            <a:solidFill>
              <a:srgbClr val="00B050"/>
            </a:solidFill>
          </a:ln>
        </p:spPr>
        <p:txBody>
          <a:bodyPr wrap="square" rtlCol="0">
            <a:spAutoFit/>
          </a:bodyPr>
          <a:lstStyle/>
          <a:p>
            <a:r>
              <a:rPr lang="en-GB" sz="1100" b="1" dirty="0">
                <a:solidFill>
                  <a:srgbClr val="00B050"/>
                </a:solidFill>
              </a:rPr>
              <a:t>During Autumn term, we will be basing our learning around texts linked to our wider curriculum topic ‘Ancient Greece’. </a:t>
            </a:r>
          </a:p>
          <a:p>
            <a:r>
              <a:rPr lang="en-GB" sz="1100" b="1" dirty="0">
                <a:solidFill>
                  <a:srgbClr val="00B050"/>
                </a:solidFill>
              </a:rPr>
              <a:t>Our first text is ‘Leo and the Gorgon’s Curse,’ by Joe Todd—Stanton. With this, we will write diary entries and narrative texts. We will then move on to ‘Percy Jackson and the Lightning Thief’ by Rick Riordan. Whilst reading this book, we will be writing to entertain in the form of writing a narrative (based around Greek Gods) and a character description. We will also be writing to persuade with a focus on letter writing. After reading this book, we will then move on to non fiction writing where we will explore a range of non fictions text to inspire our non fiction writing about life in Ancient Greece.</a:t>
            </a:r>
          </a:p>
        </p:txBody>
      </p:sp>
      <p:sp>
        <p:nvSpPr>
          <p:cNvPr id="33" name="TextBox 32">
            <a:extLst>
              <a:ext uri="{FF2B5EF4-FFF2-40B4-BE49-F238E27FC236}">
                <a16:creationId xmlns:a16="http://schemas.microsoft.com/office/drawing/2014/main" id="{930B70E6-608D-487F-A562-22CDCC03B5F1}"/>
              </a:ext>
            </a:extLst>
          </p:cNvPr>
          <p:cNvSpPr txBox="1"/>
          <p:nvPr/>
        </p:nvSpPr>
        <p:spPr>
          <a:xfrm>
            <a:off x="4142102" y="96455"/>
            <a:ext cx="3834559" cy="2631490"/>
          </a:xfrm>
          <a:prstGeom prst="rect">
            <a:avLst/>
          </a:prstGeom>
          <a:solidFill>
            <a:schemeClr val="bg1"/>
          </a:solidFill>
          <a:ln w="28575">
            <a:solidFill>
              <a:srgbClr val="FF0000"/>
            </a:solidFill>
          </a:ln>
        </p:spPr>
        <p:txBody>
          <a:bodyPr wrap="square" rtlCol="0">
            <a:spAutoFit/>
          </a:bodyPr>
          <a:lstStyle/>
          <a:p>
            <a:r>
              <a:rPr lang="en-GB" sz="1100" b="1" dirty="0">
                <a:solidFill>
                  <a:srgbClr val="FF0000"/>
                </a:solidFill>
              </a:rPr>
              <a:t>Maths</a:t>
            </a:r>
          </a:p>
          <a:p>
            <a:r>
              <a:rPr lang="en-GB" sz="1100" b="1" dirty="0">
                <a:solidFill>
                  <a:srgbClr val="FF0000"/>
                </a:solidFill>
              </a:rPr>
              <a:t>During the Autumn term, we will cover the following top-</a:t>
            </a:r>
            <a:r>
              <a:rPr lang="en-GB" sz="1100" b="1" dirty="0" err="1">
                <a:solidFill>
                  <a:srgbClr val="FF0000"/>
                </a:solidFill>
              </a:rPr>
              <a:t>ics</a:t>
            </a:r>
            <a:r>
              <a:rPr lang="en-GB" sz="1100" b="1" dirty="0">
                <a:solidFill>
                  <a:srgbClr val="FF0000"/>
                </a:solidFill>
              </a:rPr>
              <a:t>: </a:t>
            </a:r>
          </a:p>
          <a:p>
            <a:r>
              <a:rPr lang="en-GB" sz="1100" b="1" dirty="0">
                <a:solidFill>
                  <a:srgbClr val="FF0000"/>
                </a:solidFill>
              </a:rPr>
              <a:t>Place value— We will look at how to read, write and order numbers up to 1,000,000. Within this topic, we will also learn how to round to the nearest 10, 100 &amp; 1000, and how to compare and order numbers to 1,000,000. </a:t>
            </a:r>
          </a:p>
          <a:p>
            <a:r>
              <a:rPr lang="en-GB" sz="1100" b="1" dirty="0">
                <a:solidFill>
                  <a:srgbClr val="FF0000"/>
                </a:solidFill>
              </a:rPr>
              <a:t>Addition and subtraction—We will learn how to add and sub-tract whole numbers with more than four digits and how to answer questions which involve multiple steps. </a:t>
            </a:r>
          </a:p>
          <a:p>
            <a:r>
              <a:rPr lang="en-GB" sz="1100" b="1" dirty="0">
                <a:solidFill>
                  <a:srgbClr val="FF0000"/>
                </a:solidFill>
              </a:rPr>
              <a:t>Multiplication and division— We will look at multiples, factors, prime numbers, cube numbers and multiplying and dividing by 10,100 and 1000. </a:t>
            </a:r>
          </a:p>
          <a:p>
            <a:r>
              <a:rPr lang="en-GB" sz="1100" b="1" dirty="0">
                <a:solidFill>
                  <a:srgbClr val="FF0000"/>
                </a:solidFill>
              </a:rPr>
              <a:t>Fractions— We will look at equivalent fractions, converting mixed number fractions to improper fractions and adding and subtracting fractions. </a:t>
            </a:r>
            <a:endParaRPr lang="en-GB" sz="1100" b="1" dirty="0">
              <a:solidFill>
                <a:srgbClr val="FF0000"/>
              </a:solidFill>
            </a:endParaRPr>
          </a:p>
        </p:txBody>
      </p:sp>
      <p:sp>
        <p:nvSpPr>
          <p:cNvPr id="34" name="TextBox 33">
            <a:extLst>
              <a:ext uri="{FF2B5EF4-FFF2-40B4-BE49-F238E27FC236}">
                <a16:creationId xmlns:a16="http://schemas.microsoft.com/office/drawing/2014/main" id="{A34CACF1-393A-4E61-B020-061C8DFFC205}"/>
              </a:ext>
            </a:extLst>
          </p:cNvPr>
          <p:cNvSpPr txBox="1"/>
          <p:nvPr/>
        </p:nvSpPr>
        <p:spPr>
          <a:xfrm>
            <a:off x="7976661" y="198783"/>
            <a:ext cx="4069566" cy="2970044"/>
          </a:xfrm>
          <a:prstGeom prst="rect">
            <a:avLst/>
          </a:prstGeom>
          <a:solidFill>
            <a:schemeClr val="bg1"/>
          </a:solidFill>
          <a:ln w="28575">
            <a:solidFill>
              <a:schemeClr val="accent2">
                <a:lumMod val="75000"/>
              </a:schemeClr>
            </a:solidFill>
          </a:ln>
        </p:spPr>
        <p:txBody>
          <a:bodyPr wrap="square" rtlCol="0">
            <a:spAutoFit/>
          </a:bodyPr>
          <a:lstStyle/>
          <a:p>
            <a:r>
              <a:rPr lang="en-GB" sz="1100" b="1" dirty="0">
                <a:solidFill>
                  <a:schemeClr val="accent2">
                    <a:lumMod val="75000"/>
                  </a:schemeClr>
                </a:solidFill>
              </a:rPr>
              <a:t>Religion</a:t>
            </a:r>
          </a:p>
          <a:p>
            <a:r>
              <a:rPr lang="en-GB" sz="1100" b="1" dirty="0">
                <a:solidFill>
                  <a:schemeClr val="accent2">
                    <a:lumMod val="75000"/>
                  </a:schemeClr>
                </a:solidFill>
              </a:rPr>
              <a:t>Our first topic is ’Family—Ourselves’ where we will explore the </a:t>
            </a:r>
            <a:r>
              <a:rPr lang="en-GB" sz="1100" b="1" dirty="0" smtClean="0">
                <a:solidFill>
                  <a:schemeClr val="accent2">
                    <a:lumMod val="75000"/>
                  </a:schemeClr>
                </a:solidFill>
              </a:rPr>
              <a:t>question</a:t>
            </a:r>
            <a:r>
              <a:rPr lang="en-GB" sz="1100" b="1" dirty="0">
                <a:solidFill>
                  <a:schemeClr val="accent2">
                    <a:lumMod val="75000"/>
                  </a:schemeClr>
                </a:solidFill>
              </a:rPr>
              <a:t>, ’What does the word ‘family’ mean to you?’ and ‘What people do you associate with ‘family’?’. We will then move on to the topic ‘Baptism—Belonging’ where we will look at how our lives are marked by many different experiences of being welcomed into new situations and groups. Our final topic for the term will be ‘Advent—Loving’ where we will explore how gifts that are given and received are a sign or expression of love. We will look at how Advent is a time to appreciate the love in our lives and a time to prepare love becoming a reality in the person of Jesus. </a:t>
            </a:r>
          </a:p>
          <a:p>
            <a:r>
              <a:rPr lang="en-GB" sz="1100" b="1" dirty="0">
                <a:solidFill>
                  <a:schemeClr val="accent2">
                    <a:lumMod val="75000"/>
                  </a:schemeClr>
                </a:solidFill>
              </a:rPr>
              <a:t>PSHE/RSE </a:t>
            </a:r>
          </a:p>
          <a:p>
            <a:r>
              <a:rPr lang="en-GB" sz="1100" b="1" dirty="0">
                <a:solidFill>
                  <a:schemeClr val="accent2">
                    <a:lumMod val="75000"/>
                  </a:schemeClr>
                </a:solidFill>
              </a:rPr>
              <a:t>Our topics: ‘Gifts &amp; talents’, ‘Spots &amp; sleep’ and ‘Calming the storm’. </a:t>
            </a:r>
          </a:p>
          <a:p>
            <a:r>
              <a:rPr lang="en-GB" sz="1100" b="1" dirty="0">
                <a:solidFill>
                  <a:schemeClr val="accent2">
                    <a:lumMod val="75000"/>
                  </a:schemeClr>
                </a:solidFill>
              </a:rPr>
              <a:t>Bodies. We will have a visit from our school nurse to deliver puberty sessions.</a:t>
            </a:r>
          </a:p>
          <a:p>
            <a:r>
              <a:rPr lang="en-GB" sz="1100" b="1" dirty="0">
                <a:solidFill>
                  <a:schemeClr val="accent2">
                    <a:lumMod val="75000"/>
                  </a:schemeClr>
                </a:solidFill>
              </a:rPr>
              <a:t>Bodies Spots and Sleep </a:t>
            </a:r>
            <a:endParaRPr lang="en-GB" sz="1100" b="1" dirty="0">
              <a:solidFill>
                <a:schemeClr val="accent2">
                  <a:lumMod val="75000"/>
                </a:schemeClr>
              </a:solidFill>
            </a:endParaRPr>
          </a:p>
        </p:txBody>
      </p:sp>
      <p:sp>
        <p:nvSpPr>
          <p:cNvPr id="35" name="TextBox 34">
            <a:extLst>
              <a:ext uri="{FF2B5EF4-FFF2-40B4-BE49-F238E27FC236}">
                <a16:creationId xmlns:a16="http://schemas.microsoft.com/office/drawing/2014/main" id="{BE94EEF9-5EE2-4B1B-9BE8-301830F0ED51}"/>
              </a:ext>
            </a:extLst>
          </p:cNvPr>
          <p:cNvSpPr txBox="1"/>
          <p:nvPr/>
        </p:nvSpPr>
        <p:spPr>
          <a:xfrm>
            <a:off x="39859" y="2372429"/>
            <a:ext cx="3969548" cy="2123658"/>
          </a:xfrm>
          <a:prstGeom prst="rect">
            <a:avLst/>
          </a:prstGeom>
          <a:solidFill>
            <a:schemeClr val="bg1"/>
          </a:solidFill>
          <a:ln w="28575">
            <a:solidFill>
              <a:srgbClr val="00B0F0"/>
            </a:solidFill>
          </a:ln>
        </p:spPr>
        <p:txBody>
          <a:bodyPr wrap="square" rtlCol="0">
            <a:spAutoFit/>
          </a:bodyPr>
          <a:lstStyle/>
          <a:p>
            <a:r>
              <a:rPr lang="en-GB" sz="1100" b="1" dirty="0">
                <a:solidFill>
                  <a:srgbClr val="00B0F0"/>
                </a:solidFill>
              </a:rPr>
              <a:t>Science</a:t>
            </a:r>
          </a:p>
          <a:p>
            <a:r>
              <a:rPr lang="en-GB" sz="1100" b="1" dirty="0">
                <a:solidFill>
                  <a:srgbClr val="00B0F0"/>
                </a:solidFill>
              </a:rPr>
              <a:t>Our first topic during the Autumn term is Forces where we will: * Explain that unsupported objects fall towards the Earth because of the force of gravity acting between the Earth and the falling object, * Identify the effects of air resistance, water resistance and friction, that act between moving surfaces ,* Recognise that some mechanisms including levers, pulleys and gears allow a smaller force to have a greater effect’. Our next topic is proper-ties and changes of materials where we will: * Explore that some materials will dissolve in liquid to form a solution, * Use knowledge of solids, liquids and gases to decide how mixtures might be separated ,*Explore reversible and irreversible changes </a:t>
            </a:r>
            <a:endParaRPr lang="en-GB" sz="1100" b="1" dirty="0">
              <a:solidFill>
                <a:srgbClr val="00B0F0"/>
              </a:solidFill>
            </a:endParaRPr>
          </a:p>
        </p:txBody>
      </p:sp>
      <p:sp>
        <p:nvSpPr>
          <p:cNvPr id="36" name="TextBox 35">
            <a:extLst>
              <a:ext uri="{FF2B5EF4-FFF2-40B4-BE49-F238E27FC236}">
                <a16:creationId xmlns:a16="http://schemas.microsoft.com/office/drawing/2014/main" id="{565474FA-DDD5-4068-92D1-7651E6C79CFB}"/>
              </a:ext>
            </a:extLst>
          </p:cNvPr>
          <p:cNvSpPr txBox="1"/>
          <p:nvPr/>
        </p:nvSpPr>
        <p:spPr>
          <a:xfrm>
            <a:off x="7555225" y="5204556"/>
            <a:ext cx="4548649" cy="1661993"/>
          </a:xfrm>
          <a:prstGeom prst="rect">
            <a:avLst/>
          </a:prstGeom>
          <a:solidFill>
            <a:schemeClr val="bg1"/>
          </a:solidFill>
          <a:ln w="28575">
            <a:solidFill>
              <a:srgbClr val="7030A0"/>
            </a:solidFill>
          </a:ln>
        </p:spPr>
        <p:txBody>
          <a:bodyPr wrap="square" rtlCol="0">
            <a:spAutoFit/>
          </a:bodyPr>
          <a:lstStyle/>
          <a:p>
            <a:r>
              <a:rPr lang="en-GB" sz="1100" b="1" dirty="0">
                <a:solidFill>
                  <a:srgbClr val="7030A0"/>
                </a:solidFill>
              </a:rPr>
              <a:t>Wider Curriculum</a:t>
            </a:r>
          </a:p>
          <a:p>
            <a:r>
              <a:rPr lang="en-GB" sz="1100" b="1" dirty="0">
                <a:solidFill>
                  <a:srgbClr val="7030A0"/>
                </a:solidFill>
              </a:rPr>
              <a:t>Our topic is ‘Ancient Greece’, and within this topic, we will gain an overview of significant people, places and events from Ancient Greece. We will contrast daily life in Ancient Greece with modern day lifestyles and consider broader historical context, particularly with regards to the expansion of the Ancient Greek empire and lasting legacy. Whilst learning about Ancient Greece, we will become familiar with historical sources, debates and accurate vocabulary linked to the topic. </a:t>
            </a:r>
          </a:p>
          <a:p>
            <a:endParaRPr lang="en-GB" sz="1400" b="1" dirty="0">
              <a:solidFill>
                <a:srgbClr val="7030A0"/>
              </a:solidFill>
            </a:endParaRPr>
          </a:p>
        </p:txBody>
      </p:sp>
      <p:sp>
        <p:nvSpPr>
          <p:cNvPr id="37" name="TextBox 36">
            <a:extLst>
              <a:ext uri="{FF2B5EF4-FFF2-40B4-BE49-F238E27FC236}">
                <a16:creationId xmlns:a16="http://schemas.microsoft.com/office/drawing/2014/main" id="{0424BDCE-02D6-4D66-ACE3-081BC7E52043}"/>
              </a:ext>
            </a:extLst>
          </p:cNvPr>
          <p:cNvSpPr txBox="1"/>
          <p:nvPr/>
        </p:nvSpPr>
        <p:spPr>
          <a:xfrm>
            <a:off x="4127810" y="4817680"/>
            <a:ext cx="3156356" cy="1954381"/>
          </a:xfrm>
          <a:prstGeom prst="rect">
            <a:avLst/>
          </a:prstGeom>
          <a:solidFill>
            <a:schemeClr val="bg1"/>
          </a:solidFill>
          <a:ln w="28575">
            <a:solidFill>
              <a:srgbClr val="FFFF00"/>
            </a:solidFill>
          </a:ln>
        </p:spPr>
        <p:txBody>
          <a:bodyPr wrap="square" rtlCol="0">
            <a:spAutoFit/>
          </a:bodyPr>
          <a:lstStyle/>
          <a:p>
            <a:r>
              <a:rPr lang="en-GB" sz="1100" b="1" dirty="0"/>
              <a:t>Homework</a:t>
            </a:r>
          </a:p>
          <a:p>
            <a:r>
              <a:rPr lang="en-GB" sz="1100" b="1" dirty="0"/>
              <a:t>Our homework focus is daily reading for 20 minutes each evening. We ask that you listen to the children read and discuss the stories/texts where possible. </a:t>
            </a:r>
          </a:p>
          <a:p>
            <a:r>
              <a:rPr lang="en-GB" sz="1100" b="1" dirty="0"/>
              <a:t>Spelling tests are every Friday. Spellings have been sent home in reading packs and digitally via seesaw. </a:t>
            </a:r>
          </a:p>
          <a:p>
            <a:r>
              <a:rPr lang="en-GB" sz="1100" b="1" dirty="0"/>
              <a:t>Please encourage the children to use TTRS (Timetables Rockstars) each evening to help them become fluent in their number facts.</a:t>
            </a:r>
            <a:endParaRPr lang="en-GB" sz="1100" b="1" dirty="0"/>
          </a:p>
        </p:txBody>
      </p:sp>
      <p:sp>
        <p:nvSpPr>
          <p:cNvPr id="38" name="TextBox 37">
            <a:extLst>
              <a:ext uri="{FF2B5EF4-FFF2-40B4-BE49-F238E27FC236}">
                <a16:creationId xmlns:a16="http://schemas.microsoft.com/office/drawing/2014/main" id="{7E77EF7D-D290-4C48-B0D5-1EAF7B33D248}"/>
              </a:ext>
            </a:extLst>
          </p:cNvPr>
          <p:cNvSpPr txBox="1"/>
          <p:nvPr/>
        </p:nvSpPr>
        <p:spPr>
          <a:xfrm>
            <a:off x="110625" y="4648403"/>
            <a:ext cx="3951654" cy="2123658"/>
          </a:xfrm>
          <a:prstGeom prst="rect">
            <a:avLst/>
          </a:prstGeom>
          <a:solidFill>
            <a:schemeClr val="bg1"/>
          </a:solidFill>
          <a:ln w="28575">
            <a:solidFill>
              <a:srgbClr val="92D050"/>
            </a:solidFill>
          </a:ln>
        </p:spPr>
        <p:txBody>
          <a:bodyPr wrap="square" rtlCol="0">
            <a:spAutoFit/>
          </a:bodyPr>
          <a:lstStyle/>
          <a:p>
            <a:r>
              <a:rPr lang="en-GB" sz="1100" b="1" dirty="0"/>
              <a:t>PE</a:t>
            </a:r>
          </a:p>
          <a:p>
            <a:r>
              <a:rPr lang="en-GB" sz="1100" b="1" dirty="0"/>
              <a:t> </a:t>
            </a:r>
          </a:p>
          <a:p>
            <a:r>
              <a:rPr lang="en-GB" sz="1100" b="1" dirty="0"/>
              <a:t>During the Autumn term : PE lessons are  every Tuesday/Friday</a:t>
            </a:r>
          </a:p>
          <a:p>
            <a:r>
              <a:rPr lang="en-GB" sz="1100" b="1" dirty="0"/>
              <a:t>We will be learning how to: </a:t>
            </a:r>
          </a:p>
          <a:p>
            <a:r>
              <a:rPr lang="en-GB" sz="1100" b="1" dirty="0"/>
              <a:t>Develop an understanding of how to improve in different physical </a:t>
            </a:r>
          </a:p>
          <a:p>
            <a:r>
              <a:rPr lang="en-GB" sz="1100" b="1" dirty="0"/>
              <a:t>activities and sports and learn how to evaluate and recognise our own success. </a:t>
            </a:r>
          </a:p>
          <a:p>
            <a:r>
              <a:rPr lang="en-GB" sz="1100" b="1" dirty="0"/>
              <a:t>Develop fundamental movement skills and become increasingly </a:t>
            </a:r>
          </a:p>
          <a:p>
            <a:r>
              <a:rPr lang="en-GB" sz="1100" b="1" dirty="0"/>
              <a:t>confident and competent. </a:t>
            </a:r>
          </a:p>
          <a:p>
            <a:r>
              <a:rPr lang="en-GB" sz="1100" b="1" dirty="0"/>
              <a:t>Participate in team games, developing simple tactics for attacking and defending and communicate effectively. </a:t>
            </a:r>
          </a:p>
        </p:txBody>
      </p:sp>
      <p:sp>
        <p:nvSpPr>
          <p:cNvPr id="39" name="TextBox 38">
            <a:extLst>
              <a:ext uri="{FF2B5EF4-FFF2-40B4-BE49-F238E27FC236}">
                <a16:creationId xmlns:a16="http://schemas.microsoft.com/office/drawing/2014/main" id="{751E20AB-956D-4B7A-9A16-3E33B800D9A7}"/>
              </a:ext>
            </a:extLst>
          </p:cNvPr>
          <p:cNvSpPr txBox="1"/>
          <p:nvPr/>
        </p:nvSpPr>
        <p:spPr>
          <a:xfrm>
            <a:off x="9978345" y="2817133"/>
            <a:ext cx="1970717" cy="2292935"/>
          </a:xfrm>
          <a:prstGeom prst="rect">
            <a:avLst/>
          </a:prstGeom>
          <a:solidFill>
            <a:schemeClr val="bg1"/>
          </a:solidFill>
          <a:ln w="28575">
            <a:solidFill>
              <a:srgbClr val="00B0F0"/>
            </a:solidFill>
          </a:ln>
        </p:spPr>
        <p:txBody>
          <a:bodyPr wrap="square" rtlCol="0">
            <a:spAutoFit/>
          </a:bodyPr>
          <a:lstStyle/>
          <a:p>
            <a:r>
              <a:rPr lang="en-GB" sz="1100" b="1" dirty="0">
                <a:solidFill>
                  <a:srgbClr val="0070C0"/>
                </a:solidFill>
              </a:rPr>
              <a:t>Computing and E-safety</a:t>
            </a:r>
          </a:p>
          <a:p>
            <a:r>
              <a:rPr lang="en-GB" sz="1100" b="1" dirty="0">
                <a:solidFill>
                  <a:srgbClr val="0070C0"/>
                </a:solidFill>
              </a:rPr>
              <a:t>Children will learn about E-safety and how to stay safe when using the internet. </a:t>
            </a:r>
          </a:p>
          <a:p>
            <a:endParaRPr lang="en-GB" sz="1100" b="1" dirty="0">
              <a:solidFill>
                <a:srgbClr val="0070C0"/>
              </a:solidFill>
            </a:endParaRPr>
          </a:p>
          <a:p>
            <a:r>
              <a:rPr lang="en-GB" sz="1100" b="1" dirty="0">
                <a:solidFill>
                  <a:srgbClr val="0070C0"/>
                </a:solidFill>
              </a:rPr>
              <a:t>We will take part in ‘Coding week’ and explore coding in every day activities. </a:t>
            </a:r>
          </a:p>
          <a:p>
            <a:endParaRPr lang="en-GB" sz="1100" b="1" dirty="0">
              <a:solidFill>
                <a:srgbClr val="0070C0"/>
              </a:solidFill>
            </a:endParaRPr>
          </a:p>
          <a:p>
            <a:r>
              <a:rPr lang="en-GB" sz="1100" b="1" dirty="0">
                <a:solidFill>
                  <a:srgbClr val="0070C0"/>
                </a:solidFill>
              </a:rPr>
              <a:t>We will be completing the topics: </a:t>
            </a:r>
          </a:p>
          <a:p>
            <a:r>
              <a:rPr lang="en-GB" sz="1100" b="1" dirty="0">
                <a:solidFill>
                  <a:srgbClr val="0070C0"/>
                </a:solidFill>
              </a:rPr>
              <a:t>‘We are Game Developers’ </a:t>
            </a:r>
          </a:p>
          <a:p>
            <a:r>
              <a:rPr lang="en-GB" sz="1100" b="1" dirty="0">
                <a:solidFill>
                  <a:srgbClr val="0070C0"/>
                </a:solidFill>
              </a:rPr>
              <a:t>‘We are Cryptographers’ </a:t>
            </a:r>
            <a:endParaRPr lang="en-GB" sz="1100" b="1" dirty="0">
              <a:solidFill>
                <a:srgbClr val="0070C0"/>
              </a:solidFill>
            </a:endParaRPr>
          </a:p>
        </p:txBody>
      </p:sp>
      <p:sp>
        <p:nvSpPr>
          <p:cNvPr id="40" name="TextBox 39">
            <a:extLst>
              <a:ext uri="{FF2B5EF4-FFF2-40B4-BE49-F238E27FC236}">
                <a16:creationId xmlns:a16="http://schemas.microsoft.com/office/drawing/2014/main" id="{70331F2A-449C-4CCF-B57E-DA32AD35E298}"/>
              </a:ext>
            </a:extLst>
          </p:cNvPr>
          <p:cNvSpPr txBox="1"/>
          <p:nvPr/>
        </p:nvSpPr>
        <p:spPr>
          <a:xfrm>
            <a:off x="5371054" y="3876136"/>
            <a:ext cx="1642053" cy="707886"/>
          </a:xfrm>
          <a:prstGeom prst="rect">
            <a:avLst/>
          </a:prstGeom>
          <a:noFill/>
        </p:spPr>
        <p:txBody>
          <a:bodyPr wrap="none" rtlCol="0">
            <a:spAutoFit/>
          </a:bodyPr>
          <a:lstStyle/>
          <a:p>
            <a:pPr algn="ctr"/>
            <a:r>
              <a:rPr lang="en-GB" sz="2000" b="1" dirty="0">
                <a:solidFill>
                  <a:schemeClr val="accent1"/>
                </a:solidFill>
              </a:rPr>
              <a:t>Year 6</a:t>
            </a:r>
          </a:p>
          <a:p>
            <a:pPr algn="ctr"/>
            <a:r>
              <a:rPr lang="en-GB" sz="2000" b="1" dirty="0" smtClean="0">
                <a:solidFill>
                  <a:schemeClr val="accent1"/>
                </a:solidFill>
              </a:rPr>
              <a:t>Autumn </a:t>
            </a:r>
            <a:r>
              <a:rPr lang="en-GB" sz="2000" b="1" dirty="0">
                <a:solidFill>
                  <a:schemeClr val="accent1"/>
                </a:solidFill>
              </a:rPr>
              <a:t>Term</a:t>
            </a:r>
          </a:p>
        </p:txBody>
      </p:sp>
      <p:sp>
        <p:nvSpPr>
          <p:cNvPr id="41" name="Speech Bubble: Oval 40">
            <a:extLst>
              <a:ext uri="{FF2B5EF4-FFF2-40B4-BE49-F238E27FC236}">
                <a16:creationId xmlns:a16="http://schemas.microsoft.com/office/drawing/2014/main" id="{1C69E2E0-7953-417D-8608-CFAF8A9189BF}"/>
              </a:ext>
            </a:extLst>
          </p:cNvPr>
          <p:cNvSpPr/>
          <p:nvPr/>
        </p:nvSpPr>
        <p:spPr>
          <a:xfrm>
            <a:off x="9920664" y="6166771"/>
            <a:ext cx="2086081" cy="60529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t>Thank you for all of your help and support!</a:t>
            </a:r>
          </a:p>
        </p:txBody>
      </p:sp>
    </p:spTree>
    <p:extLst>
      <p:ext uri="{BB962C8B-B14F-4D97-AF65-F5344CB8AC3E}">
        <p14:creationId xmlns:p14="http://schemas.microsoft.com/office/powerpoint/2010/main" val="6784960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874</Words>
  <Application>Microsoft Office PowerPoint</Application>
  <PresentationFormat>Widescreen</PresentationFormat>
  <Paragraphs>42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Golding</dc:creator>
  <cp:lastModifiedBy>Bernadette Hickman</cp:lastModifiedBy>
  <cp:revision>5</cp:revision>
  <dcterms:created xsi:type="dcterms:W3CDTF">2026-02-05T12:56:22Z</dcterms:created>
  <dcterms:modified xsi:type="dcterms:W3CDTF">2026-06-03T08:37:40Z</dcterms:modified>
</cp:coreProperties>
</file>